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theme/themeOverride6.xml" ContentType="application/vnd.openxmlformats-officedocument.themeOverride+xml"/>
  <Override PartName="/ppt/notesSlides/notesSlide20.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notesSlides/notesSlide21.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notesSlides/notesSlide22.xml" ContentType="application/vnd.openxmlformats-officedocument.presentationml.notesSl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charts/chart18.xml" ContentType="application/vnd.openxmlformats-officedocument.drawingml.chart+xml"/>
  <Override PartName="/ppt/theme/themeOverride13.xml" ContentType="application/vnd.openxmlformats-officedocument.themeOverride+xml"/>
  <Override PartName="/ppt/notesSlides/notesSlide23.xml" ContentType="application/vnd.openxmlformats-officedocument.presentationml.notesSlide+xml"/>
  <Override PartName="/ppt/charts/chart19.xml" ContentType="application/vnd.openxmlformats-officedocument.drawingml.chart+xml"/>
  <Override PartName="/ppt/theme/themeOverride14.xml" ContentType="application/vnd.openxmlformats-officedocument.themeOverride+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20.xml" ContentType="application/vnd.openxmlformats-officedocument.drawingml.chart+xml"/>
  <Override PartName="/ppt/theme/themeOverride15.xml" ContentType="application/vnd.openxmlformats-officedocument.themeOverride+xml"/>
  <Override PartName="/ppt/charts/chart21.xml" ContentType="application/vnd.openxmlformats-officedocument.drawingml.chart+xml"/>
  <Override PartName="/ppt/theme/themeOverride16.xml" ContentType="application/vnd.openxmlformats-officedocument.themeOverride+xml"/>
  <Override PartName="/ppt/charts/chart22.xml" ContentType="application/vnd.openxmlformats-officedocument.drawingml.chart+xml"/>
  <Override PartName="/ppt/theme/themeOverride17.xml" ContentType="application/vnd.openxmlformats-officedocument.themeOverride+xml"/>
  <Override PartName="/ppt/charts/chart23.xml" ContentType="application/vnd.openxmlformats-officedocument.drawingml.chart+xml"/>
  <Override PartName="/ppt/theme/themeOverride18.xml" ContentType="application/vnd.openxmlformats-officedocument.themeOverride+xml"/>
  <Override PartName="/ppt/notesSlides/notesSlide25.xml" ContentType="application/vnd.openxmlformats-officedocument.presentationml.notesSlide+xml"/>
  <Override PartName="/ppt/charts/chart24.xml" ContentType="application/vnd.openxmlformats-officedocument.drawingml.chart+xml"/>
  <Override PartName="/ppt/theme/themeOverride19.xml" ContentType="application/vnd.openxmlformats-officedocument.themeOverride+xml"/>
  <Override PartName="/ppt/charts/chart25.xml" ContentType="application/vnd.openxmlformats-officedocument.drawingml.chart+xml"/>
  <Override PartName="/ppt/theme/themeOverride20.xml" ContentType="application/vnd.openxmlformats-officedocument.themeOverride+xml"/>
  <Override PartName="/ppt/notesSlides/notesSlide26.xml" ContentType="application/vnd.openxmlformats-officedocument.presentationml.notesSlide+xml"/>
  <Override PartName="/ppt/charts/chart26.xml" ContentType="application/vnd.openxmlformats-officedocument.drawingml.chart+xml"/>
  <Override PartName="/ppt/theme/themeOverride2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7.xml" ContentType="application/vnd.openxmlformats-officedocument.drawingml.chart+xml"/>
  <Override PartName="/ppt/theme/themeOverride22.xml" ContentType="application/vnd.openxmlformats-officedocument.themeOverride+xml"/>
  <Override PartName="/ppt/notesSlides/notesSlide29.xml" ContentType="application/vnd.openxmlformats-officedocument.presentationml.notesSlide+xml"/>
  <Override PartName="/ppt/charts/chart28.xml" ContentType="application/vnd.openxmlformats-officedocument.drawingml.chart+xml"/>
  <Override PartName="/ppt/theme/themeOverride23.xml" ContentType="application/vnd.openxmlformats-officedocument.themeOverride+xml"/>
  <Override PartName="/ppt/notesSlides/notesSlide30.xml" ContentType="application/vnd.openxmlformats-officedocument.presentationml.notesSlide+xml"/>
  <Override PartName="/ppt/charts/chart29.xml" ContentType="application/vnd.openxmlformats-officedocument.drawingml.chart+xml"/>
  <Override PartName="/ppt/theme/themeOverride24.xml" ContentType="application/vnd.openxmlformats-officedocument.themeOverride+xml"/>
  <Override PartName="/ppt/drawings/drawing3.xml" ContentType="application/vnd.openxmlformats-officedocument.drawingml.chartshapes+xml"/>
  <Override PartName="/ppt/notesSlides/notesSlide31.xml" ContentType="application/vnd.openxmlformats-officedocument.presentationml.notesSlide+xml"/>
  <Override PartName="/ppt/charts/chart30.xml" ContentType="application/vnd.openxmlformats-officedocument.drawingml.chart+xml"/>
  <Override PartName="/ppt/theme/themeOverride25.xml" ContentType="application/vnd.openxmlformats-officedocument.themeOverride+xml"/>
  <Override PartName="/ppt/drawings/drawing4.xml" ContentType="application/vnd.openxmlformats-officedocument.drawingml.chartshapes+xml"/>
  <Override PartName="/ppt/notesSlides/notesSlide32.xml" ContentType="application/vnd.openxmlformats-officedocument.presentationml.notesSlide+xml"/>
  <Override PartName="/ppt/charts/chart31.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3.xml" ContentType="application/vnd.openxmlformats-officedocument.presentationml.notesSlide+xml"/>
  <Override PartName="/ppt/charts/chart32.xml" ContentType="application/vnd.openxmlformats-officedocument.drawingml.chart+xml"/>
  <Override PartName="/ppt/theme/themeOverride26.xml" ContentType="application/vnd.openxmlformats-officedocument.themeOverride+xml"/>
  <Override PartName="/ppt/notesSlides/notesSlide34.xml" ContentType="application/vnd.openxmlformats-officedocument.presentationml.notesSlide+xml"/>
  <Override PartName="/ppt/charts/chart33.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7.xml" ContentType="application/vnd.openxmlformats-officedocument.themeOverride+xml"/>
  <Override PartName="/ppt/notesSlides/notesSlide35.xml" ContentType="application/vnd.openxmlformats-officedocument.presentationml.notesSlide+xml"/>
  <Override PartName="/ppt/charts/chart34.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8.xml" ContentType="application/vnd.openxmlformats-officedocument.themeOverride+xml"/>
  <Override PartName="/ppt/notesSlides/notesSlide36.xml" ContentType="application/vnd.openxmlformats-officedocument.presentationml.notesSlide+xml"/>
  <Override PartName="/ppt/charts/chart35.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9.xml" ContentType="application/vnd.openxmlformats-officedocument.themeOverride+xml"/>
  <Override PartName="/ppt/notesSlides/notesSlide37.xml" ContentType="application/vnd.openxmlformats-officedocument.presentationml.notesSlide+xml"/>
  <Override PartName="/ppt/charts/chart36.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0.xml" ContentType="application/vnd.openxmlformats-officedocument.themeOverride+xml"/>
  <Override PartName="/ppt/notesSlides/notesSlide38.xml" ContentType="application/vnd.openxmlformats-officedocument.presentationml.notesSlide+xml"/>
  <Override PartName="/ppt/charts/chart37.xml" ContentType="application/vnd.openxmlformats-officedocument.drawingml.chart+xml"/>
  <Override PartName="/ppt/theme/themeOverride31.xml" ContentType="application/vnd.openxmlformats-officedocument.themeOverride+xml"/>
  <Override PartName="/ppt/notesSlides/notesSlide39.xml" ContentType="application/vnd.openxmlformats-officedocument.presentationml.notesSlide+xml"/>
  <Override PartName="/ppt/charts/chart38.xml" ContentType="application/vnd.openxmlformats-officedocument.drawingml.chart+xml"/>
  <Override PartName="/ppt/theme/themeOverride32.xml" ContentType="application/vnd.openxmlformats-officedocument.themeOverride+xml"/>
  <Override PartName="/ppt/notesSlides/notesSlide40.xml" ContentType="application/vnd.openxmlformats-officedocument.presentationml.notesSlide+xml"/>
  <Override PartName="/ppt/charts/chart39.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3.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44" r:id="rId5"/>
  </p:sldMasterIdLst>
  <p:notesMasterIdLst>
    <p:notesMasterId r:id="rId57"/>
  </p:notesMasterIdLst>
  <p:sldIdLst>
    <p:sldId id="256" r:id="rId6"/>
    <p:sldId id="308" r:id="rId7"/>
    <p:sldId id="261" r:id="rId8"/>
    <p:sldId id="274" r:id="rId9"/>
    <p:sldId id="275" r:id="rId10"/>
    <p:sldId id="276" r:id="rId11"/>
    <p:sldId id="280" r:id="rId12"/>
    <p:sldId id="327" r:id="rId13"/>
    <p:sldId id="309" r:id="rId14"/>
    <p:sldId id="265" r:id="rId15"/>
    <p:sldId id="312" r:id="rId16"/>
    <p:sldId id="267" r:id="rId17"/>
    <p:sldId id="268" r:id="rId18"/>
    <p:sldId id="257" r:id="rId19"/>
    <p:sldId id="258" r:id="rId20"/>
    <p:sldId id="310" r:id="rId21"/>
    <p:sldId id="259" r:id="rId22"/>
    <p:sldId id="305" r:id="rId23"/>
    <p:sldId id="313" r:id="rId24"/>
    <p:sldId id="269" r:id="rId25"/>
    <p:sldId id="271" r:id="rId26"/>
    <p:sldId id="270" r:id="rId27"/>
    <p:sldId id="314" r:id="rId28"/>
    <p:sldId id="315" r:id="rId29"/>
    <p:sldId id="316" r:id="rId30"/>
    <p:sldId id="317" r:id="rId31"/>
    <p:sldId id="318" r:id="rId32"/>
    <p:sldId id="319" r:id="rId33"/>
    <p:sldId id="320" r:id="rId34"/>
    <p:sldId id="321" r:id="rId35"/>
    <p:sldId id="281" r:id="rId36"/>
    <p:sldId id="306" r:id="rId37"/>
    <p:sldId id="282" r:id="rId38"/>
    <p:sldId id="322" r:id="rId39"/>
    <p:sldId id="307" r:id="rId40"/>
    <p:sldId id="287" r:id="rId41"/>
    <p:sldId id="286" r:id="rId42"/>
    <p:sldId id="324" r:id="rId43"/>
    <p:sldId id="290" r:id="rId44"/>
    <p:sldId id="288" r:id="rId45"/>
    <p:sldId id="292" r:id="rId46"/>
    <p:sldId id="323" r:id="rId47"/>
    <p:sldId id="294" r:id="rId48"/>
    <p:sldId id="295" r:id="rId49"/>
    <p:sldId id="301" r:id="rId50"/>
    <p:sldId id="303" r:id="rId51"/>
    <p:sldId id="325" r:id="rId52"/>
    <p:sldId id="326" r:id="rId53"/>
    <p:sldId id="298" r:id="rId54"/>
    <p:sldId id="299" r:id="rId55"/>
    <p:sldId id="30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1687BA"/>
    <a:srgbClr val="6699FF"/>
    <a:srgbClr val="DA6626"/>
    <a:srgbClr val="D23E20"/>
    <a:srgbClr val="0099FF"/>
    <a:srgbClr val="2880A8"/>
    <a:srgbClr val="377899"/>
    <a:srgbClr val="B74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86924" autoAdjust="0"/>
  </p:normalViewPr>
  <p:slideViewPr>
    <p:cSldViewPr>
      <p:cViewPr varScale="1">
        <p:scale>
          <a:sx n="63" d="100"/>
          <a:sy n="63" d="100"/>
        </p:scale>
        <p:origin x="158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ins, Jana (BCHD)" userId="a096eeaf-522f-4342-bc58-829f70fed583" providerId="ADAL" clId="{BC5554BD-3FEC-4CD4-A2B0-317A993BE5C6}"/>
    <pc:docChg chg="custSel modSld">
      <pc:chgData name="Goins, Jana (BCHD)" userId="a096eeaf-522f-4342-bc58-829f70fed583" providerId="ADAL" clId="{BC5554BD-3FEC-4CD4-A2B0-317A993BE5C6}" dt="2022-05-31T19:33:17.679" v="2772" actId="20577"/>
      <pc:docMkLst>
        <pc:docMk/>
      </pc:docMkLst>
      <pc:sldChg chg="modSp">
        <pc:chgData name="Goins, Jana (BCHD)" userId="a096eeaf-522f-4342-bc58-829f70fed583" providerId="ADAL" clId="{BC5554BD-3FEC-4CD4-A2B0-317A993BE5C6}" dt="2022-05-31T18:57:20.525" v="1680" actId="20577"/>
        <pc:sldMkLst>
          <pc:docMk/>
          <pc:sldMk cId="3590017030" sldId="261"/>
        </pc:sldMkLst>
        <pc:spChg chg="mod">
          <ac:chgData name="Goins, Jana (BCHD)" userId="a096eeaf-522f-4342-bc58-829f70fed583" providerId="ADAL" clId="{BC5554BD-3FEC-4CD4-A2B0-317A993BE5C6}" dt="2022-05-31T18:57:20.525" v="1680" actId="20577"/>
          <ac:spMkLst>
            <pc:docMk/>
            <pc:sldMk cId="3590017030" sldId="261"/>
            <ac:spMk id="5" creationId="{00000000-0000-0000-0000-000000000000}"/>
          </ac:spMkLst>
        </pc:spChg>
      </pc:sldChg>
      <pc:sldChg chg="modSp">
        <pc:chgData name="Goins, Jana (BCHD)" userId="a096eeaf-522f-4342-bc58-829f70fed583" providerId="ADAL" clId="{BC5554BD-3FEC-4CD4-A2B0-317A993BE5C6}" dt="2022-05-31T18:57:13.299" v="1673" actId="20577"/>
        <pc:sldMkLst>
          <pc:docMk/>
          <pc:sldMk cId="1846419350" sldId="275"/>
        </pc:sldMkLst>
        <pc:spChg chg="mod">
          <ac:chgData name="Goins, Jana (BCHD)" userId="a096eeaf-522f-4342-bc58-829f70fed583" providerId="ADAL" clId="{BC5554BD-3FEC-4CD4-A2B0-317A993BE5C6}" dt="2022-05-31T18:57:13.299" v="1673" actId="20577"/>
          <ac:spMkLst>
            <pc:docMk/>
            <pc:sldMk cId="1846419350" sldId="275"/>
            <ac:spMk id="2" creationId="{00000000-0000-0000-0000-000000000000}"/>
          </ac:spMkLst>
        </pc:spChg>
        <pc:spChg chg="mod">
          <ac:chgData name="Goins, Jana (BCHD)" userId="a096eeaf-522f-4342-bc58-829f70fed583" providerId="ADAL" clId="{BC5554BD-3FEC-4CD4-A2B0-317A993BE5C6}" dt="2022-05-31T18:56:54.235" v="1666" actId="20577"/>
          <ac:spMkLst>
            <pc:docMk/>
            <pc:sldMk cId="1846419350" sldId="275"/>
            <ac:spMk id="5" creationId="{00000000-0000-0000-0000-000000000000}"/>
          </ac:spMkLst>
        </pc:spChg>
      </pc:sldChg>
      <pc:sldChg chg="modSp">
        <pc:chgData name="Goins, Jana (BCHD)" userId="a096eeaf-522f-4342-bc58-829f70fed583" providerId="ADAL" clId="{BC5554BD-3FEC-4CD4-A2B0-317A993BE5C6}" dt="2022-05-31T19:05:32.946" v="1881" actId="20577"/>
        <pc:sldMkLst>
          <pc:docMk/>
          <pc:sldMk cId="2019593362" sldId="276"/>
        </pc:sldMkLst>
        <pc:spChg chg="mod">
          <ac:chgData name="Goins, Jana (BCHD)" userId="a096eeaf-522f-4342-bc58-829f70fed583" providerId="ADAL" clId="{BC5554BD-3FEC-4CD4-A2B0-317A993BE5C6}" dt="2022-05-31T19:05:32.946" v="1881" actId="20577"/>
          <ac:spMkLst>
            <pc:docMk/>
            <pc:sldMk cId="2019593362" sldId="276"/>
            <ac:spMk id="3" creationId="{00000000-0000-0000-0000-000000000000}"/>
          </ac:spMkLst>
        </pc:spChg>
      </pc:sldChg>
      <pc:sldChg chg="addSp delSp modSp">
        <pc:chgData name="Goins, Jana (BCHD)" userId="a096eeaf-522f-4342-bc58-829f70fed583" providerId="ADAL" clId="{BC5554BD-3FEC-4CD4-A2B0-317A993BE5C6}" dt="2022-05-31T19:30:01.670" v="2741" actId="20577"/>
        <pc:sldMkLst>
          <pc:docMk/>
          <pc:sldMk cId="3694730767" sldId="280"/>
        </pc:sldMkLst>
        <pc:spChg chg="mod">
          <ac:chgData name="Goins, Jana (BCHD)" userId="a096eeaf-522f-4342-bc58-829f70fed583" providerId="ADAL" clId="{BC5554BD-3FEC-4CD4-A2B0-317A993BE5C6}" dt="2022-05-31T19:15:55.179" v="2143" actId="20577"/>
          <ac:spMkLst>
            <pc:docMk/>
            <pc:sldMk cId="3694730767" sldId="280"/>
            <ac:spMk id="2" creationId="{CA6A4078-4046-41CD-97B4-157C25FF34A0}"/>
          </ac:spMkLst>
        </pc:spChg>
        <pc:spChg chg="mod">
          <ac:chgData name="Goins, Jana (BCHD)" userId="a096eeaf-522f-4342-bc58-829f70fed583" providerId="ADAL" clId="{BC5554BD-3FEC-4CD4-A2B0-317A993BE5C6}" dt="2022-05-31T19:30:01.670" v="2741" actId="20577"/>
          <ac:spMkLst>
            <pc:docMk/>
            <pc:sldMk cId="3694730767" sldId="280"/>
            <ac:spMk id="3" creationId="{14371280-EDAE-4E24-8605-95239DD77ED9}"/>
          </ac:spMkLst>
        </pc:spChg>
        <pc:spChg chg="add del mod">
          <ac:chgData name="Goins, Jana (BCHD)" userId="a096eeaf-522f-4342-bc58-829f70fed583" providerId="ADAL" clId="{BC5554BD-3FEC-4CD4-A2B0-317A993BE5C6}" dt="2022-05-31T19:12:39.774" v="2087" actId="478"/>
          <ac:spMkLst>
            <pc:docMk/>
            <pc:sldMk cId="3694730767" sldId="280"/>
            <ac:spMk id="4" creationId="{E2CFAAB0-1A75-4C4E-9E7F-69CC013743ED}"/>
          </ac:spMkLst>
        </pc:spChg>
        <pc:spChg chg="add del mod">
          <ac:chgData name="Goins, Jana (BCHD)" userId="a096eeaf-522f-4342-bc58-829f70fed583" providerId="ADAL" clId="{BC5554BD-3FEC-4CD4-A2B0-317A993BE5C6}" dt="2022-05-31T19:20:32.185" v="2212" actId="478"/>
          <ac:spMkLst>
            <pc:docMk/>
            <pc:sldMk cId="3694730767" sldId="280"/>
            <ac:spMk id="5" creationId="{7C9AACCD-5EDB-48CC-B044-7501A9A39C55}"/>
          </ac:spMkLst>
        </pc:spChg>
        <pc:spChg chg="add del mod">
          <ac:chgData name="Goins, Jana (BCHD)" userId="a096eeaf-522f-4342-bc58-829f70fed583" providerId="ADAL" clId="{BC5554BD-3FEC-4CD4-A2B0-317A993BE5C6}" dt="2022-05-31T19:19:54.334" v="2208" actId="478"/>
          <ac:spMkLst>
            <pc:docMk/>
            <pc:sldMk cId="3694730767" sldId="280"/>
            <ac:spMk id="6" creationId="{5A8CAFB9-D2AE-4538-A91C-D70F2256A915}"/>
          </ac:spMkLst>
        </pc:spChg>
        <pc:spChg chg="add del mod">
          <ac:chgData name="Goins, Jana (BCHD)" userId="a096eeaf-522f-4342-bc58-829f70fed583" providerId="ADAL" clId="{BC5554BD-3FEC-4CD4-A2B0-317A993BE5C6}" dt="2022-05-31T19:28:18.777" v="2621" actId="478"/>
          <ac:spMkLst>
            <pc:docMk/>
            <pc:sldMk cId="3694730767" sldId="280"/>
            <ac:spMk id="7" creationId="{E9F0D521-47DC-4A2C-91AD-4BAEA5AC890A}"/>
          </ac:spMkLst>
        </pc:spChg>
        <pc:spChg chg="add del mod">
          <ac:chgData name="Goins, Jana (BCHD)" userId="a096eeaf-522f-4342-bc58-829f70fed583" providerId="ADAL" clId="{BC5554BD-3FEC-4CD4-A2B0-317A993BE5C6}" dt="2022-05-31T19:21:04.320" v="2217" actId="478"/>
          <ac:spMkLst>
            <pc:docMk/>
            <pc:sldMk cId="3694730767" sldId="280"/>
            <ac:spMk id="8" creationId="{D83CE6E1-3679-43F4-B014-02671E1E1C27}"/>
          </ac:spMkLst>
        </pc:spChg>
        <pc:spChg chg="add mod">
          <ac:chgData name="Goins, Jana (BCHD)" userId="a096eeaf-522f-4342-bc58-829f70fed583" providerId="ADAL" clId="{BC5554BD-3FEC-4CD4-A2B0-317A993BE5C6}" dt="2022-05-31T19:26:27.246" v="2563" actId="1035"/>
          <ac:spMkLst>
            <pc:docMk/>
            <pc:sldMk cId="3694730767" sldId="280"/>
            <ac:spMk id="9" creationId="{6F1C6FF5-0C42-4FF1-B901-C05765151480}"/>
          </ac:spMkLst>
        </pc:spChg>
        <pc:spChg chg="add mod">
          <ac:chgData name="Goins, Jana (BCHD)" userId="a096eeaf-522f-4342-bc58-829f70fed583" providerId="ADAL" clId="{BC5554BD-3FEC-4CD4-A2B0-317A993BE5C6}" dt="2022-05-31T19:26:34.931" v="2583" actId="1035"/>
          <ac:spMkLst>
            <pc:docMk/>
            <pc:sldMk cId="3694730767" sldId="280"/>
            <ac:spMk id="10" creationId="{C0A88700-6953-4D97-B153-08F026B412CC}"/>
          </ac:spMkLst>
        </pc:spChg>
        <pc:spChg chg="add mod">
          <ac:chgData name="Goins, Jana (BCHD)" userId="a096eeaf-522f-4342-bc58-829f70fed583" providerId="ADAL" clId="{BC5554BD-3FEC-4CD4-A2B0-317A993BE5C6}" dt="2022-05-31T19:28:32.899" v="2668" actId="1038"/>
          <ac:spMkLst>
            <pc:docMk/>
            <pc:sldMk cId="3694730767" sldId="280"/>
            <ac:spMk id="11" creationId="{53C8CFCC-1581-40D0-9D7C-E9FA34CB0913}"/>
          </ac:spMkLst>
        </pc:spChg>
      </pc:sldChg>
      <pc:sldChg chg="modSp">
        <pc:chgData name="Goins, Jana (BCHD)" userId="a096eeaf-522f-4342-bc58-829f70fed583" providerId="ADAL" clId="{BC5554BD-3FEC-4CD4-A2B0-317A993BE5C6}" dt="2022-05-31T19:33:17.679" v="2772" actId="20577"/>
        <pc:sldMkLst>
          <pc:docMk/>
          <pc:sldMk cId="4025848234" sldId="308"/>
        </pc:sldMkLst>
        <pc:spChg chg="mod">
          <ac:chgData name="Goins, Jana (BCHD)" userId="a096eeaf-522f-4342-bc58-829f70fed583" providerId="ADAL" clId="{BC5554BD-3FEC-4CD4-A2B0-317A993BE5C6}" dt="2022-05-31T19:33:17.679" v="2772" actId="20577"/>
          <ac:spMkLst>
            <pc:docMk/>
            <pc:sldMk cId="4025848234" sldId="308"/>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3.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8.xlsx"/><Relationship Id="rId1" Type="http://schemas.openxmlformats.org/officeDocument/2006/relationships/themeOverride" Target="../theme/themeOverride14.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5.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6.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7.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8.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9.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0.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1.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2.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3.xml"/></Relationships>
</file>

<file path=ppt/charts/_rels/chart29.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28.xlsx"/><Relationship Id="rId1" Type="http://schemas.openxmlformats.org/officeDocument/2006/relationships/themeOverride" Target="../theme/themeOverrid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29.xlsx"/><Relationship Id="rId1" Type="http://schemas.openxmlformats.org/officeDocument/2006/relationships/themeOverride" Target="../theme/themeOverride25.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6.xml"/><Relationship Id="rId1" Type="http://schemas.microsoft.com/office/2011/relationships/chartStyle" Target="style6.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26.xm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themeOverride" Target="../theme/themeOverride31.xml"/></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themeOverride" Target="../theme/themeOverride32.xm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Background!$A$2</c:f>
              <c:strCache>
                <c:ptCount val="1"/>
                <c:pt idx="0">
                  <c:v>United States</c:v>
                </c:pt>
              </c:strCache>
            </c:strRef>
          </c:tx>
          <c:spPr>
            <a:solidFill>
              <a:srgbClr val="6699FF"/>
            </a:solidFill>
          </c:spPr>
          <c:invertIfNegative val="0"/>
          <c:cat>
            <c:strRef>
              <c:f>Background!$B$1:$D$1</c:f>
              <c:strCache>
                <c:ptCount val="3"/>
                <c:pt idx="0">
                  <c:v>Infant </c:v>
                </c:pt>
                <c:pt idx="1">
                  <c:v>Neonatal</c:v>
                </c:pt>
                <c:pt idx="2">
                  <c:v>Postneonatal</c:v>
                </c:pt>
              </c:strCache>
            </c:strRef>
          </c:cat>
          <c:val>
            <c:numRef>
              <c:f>Background!$B$2:$D$2</c:f>
              <c:numCache>
                <c:formatCode>0.0</c:formatCode>
                <c:ptCount val="3"/>
                <c:pt idx="0" formatCode="General">
                  <c:v>5.8</c:v>
                </c:pt>
                <c:pt idx="1">
                  <c:v>4</c:v>
                </c:pt>
                <c:pt idx="2">
                  <c:v>1.97</c:v>
                </c:pt>
              </c:numCache>
            </c:numRef>
          </c:val>
          <c:extLst>
            <c:ext xmlns:c16="http://schemas.microsoft.com/office/drawing/2014/chart" uri="{C3380CC4-5D6E-409C-BE32-E72D297353CC}">
              <c16:uniqueId val="{00000000-7CE7-4E6A-93FD-29354C4ACBE0}"/>
            </c:ext>
          </c:extLst>
        </c:ser>
        <c:ser>
          <c:idx val="1"/>
          <c:order val="1"/>
          <c:tx>
            <c:strRef>
              <c:f>Background!$A$3</c:f>
              <c:strCache>
                <c:ptCount val="1"/>
                <c:pt idx="0">
                  <c:v>Maryland</c:v>
                </c:pt>
              </c:strCache>
            </c:strRef>
          </c:tx>
          <c:spPr>
            <a:solidFill>
              <a:srgbClr val="FF9933"/>
            </a:solidFill>
          </c:spPr>
          <c:invertIfNegative val="0"/>
          <c:cat>
            <c:strRef>
              <c:f>Background!$B$1:$D$1</c:f>
              <c:strCache>
                <c:ptCount val="3"/>
                <c:pt idx="0">
                  <c:v>Infant </c:v>
                </c:pt>
                <c:pt idx="1">
                  <c:v>Neonatal</c:v>
                </c:pt>
                <c:pt idx="2">
                  <c:v>Postneonatal</c:v>
                </c:pt>
              </c:strCache>
            </c:strRef>
          </c:cat>
          <c:val>
            <c:numRef>
              <c:f>Background!$B$3:$D$3</c:f>
              <c:numCache>
                <c:formatCode>General</c:formatCode>
                <c:ptCount val="3"/>
                <c:pt idx="0">
                  <c:v>6.5</c:v>
                </c:pt>
                <c:pt idx="1">
                  <c:v>4.4000000000000004</c:v>
                </c:pt>
                <c:pt idx="2" formatCode="0.0">
                  <c:v>2</c:v>
                </c:pt>
              </c:numCache>
            </c:numRef>
          </c:val>
          <c:extLst>
            <c:ext xmlns:c16="http://schemas.microsoft.com/office/drawing/2014/chart" uri="{C3380CC4-5D6E-409C-BE32-E72D297353CC}">
              <c16:uniqueId val="{00000001-7CE7-4E6A-93FD-29354C4ACBE0}"/>
            </c:ext>
          </c:extLst>
        </c:ser>
        <c:ser>
          <c:idx val="2"/>
          <c:order val="2"/>
          <c:tx>
            <c:strRef>
              <c:f>Background!$A$4</c:f>
              <c:strCache>
                <c:ptCount val="1"/>
                <c:pt idx="0">
                  <c:v>Baltimore</c:v>
                </c:pt>
              </c:strCache>
            </c:strRef>
          </c:tx>
          <c:spPr>
            <a:solidFill>
              <a:srgbClr val="7030A0"/>
            </a:solidFill>
          </c:spPr>
          <c:invertIfNegative val="0"/>
          <c:cat>
            <c:strRef>
              <c:f>Background!$B$1:$D$1</c:f>
              <c:strCache>
                <c:ptCount val="3"/>
                <c:pt idx="0">
                  <c:v>Infant </c:v>
                </c:pt>
                <c:pt idx="1">
                  <c:v>Neonatal</c:v>
                </c:pt>
                <c:pt idx="2">
                  <c:v>Postneonatal</c:v>
                </c:pt>
              </c:strCache>
            </c:strRef>
          </c:cat>
          <c:val>
            <c:numRef>
              <c:f>Background!$B$4:$D$4</c:f>
              <c:numCache>
                <c:formatCode>General</c:formatCode>
                <c:ptCount val="3"/>
                <c:pt idx="0">
                  <c:v>8.6999999999999993</c:v>
                </c:pt>
                <c:pt idx="1">
                  <c:v>4.5</c:v>
                </c:pt>
                <c:pt idx="2">
                  <c:v>4.2</c:v>
                </c:pt>
              </c:numCache>
            </c:numRef>
          </c:val>
          <c:extLst>
            <c:ext xmlns:c16="http://schemas.microsoft.com/office/drawing/2014/chart" uri="{C3380CC4-5D6E-409C-BE32-E72D297353CC}">
              <c16:uniqueId val="{00000002-7CE7-4E6A-93FD-29354C4ACBE0}"/>
            </c:ext>
          </c:extLst>
        </c:ser>
        <c:ser>
          <c:idx val="3"/>
          <c:order val="3"/>
          <c:tx>
            <c:strRef>
              <c:f>Background!$A$5</c:f>
              <c:strCache>
                <c:ptCount val="1"/>
                <c:pt idx="0">
                  <c:v>Healthy People 2020</c:v>
                </c:pt>
              </c:strCache>
            </c:strRef>
          </c:tx>
          <c:spPr>
            <a:solidFill>
              <a:srgbClr val="FFC000"/>
            </a:solidFill>
          </c:spPr>
          <c:invertIfNegative val="0"/>
          <c:cat>
            <c:strRef>
              <c:f>Background!$B$1:$D$1</c:f>
              <c:strCache>
                <c:ptCount val="3"/>
                <c:pt idx="0">
                  <c:v>Infant </c:v>
                </c:pt>
                <c:pt idx="1">
                  <c:v>Neonatal</c:v>
                </c:pt>
                <c:pt idx="2">
                  <c:v>Postneonatal</c:v>
                </c:pt>
              </c:strCache>
            </c:strRef>
          </c:cat>
          <c:val>
            <c:numRef>
              <c:f>Background!$B$5:$D$5</c:f>
              <c:numCache>
                <c:formatCode>0.0</c:formatCode>
                <c:ptCount val="3"/>
                <c:pt idx="0">
                  <c:v>6</c:v>
                </c:pt>
                <c:pt idx="1">
                  <c:v>4.0999999999999996</c:v>
                </c:pt>
                <c:pt idx="2">
                  <c:v>2</c:v>
                </c:pt>
              </c:numCache>
            </c:numRef>
          </c:val>
          <c:extLst>
            <c:ext xmlns:c16="http://schemas.microsoft.com/office/drawing/2014/chart" uri="{C3380CC4-5D6E-409C-BE32-E72D297353CC}">
              <c16:uniqueId val="{00000003-7CE7-4E6A-93FD-29354C4ACBE0}"/>
            </c:ext>
          </c:extLst>
        </c:ser>
        <c:dLbls>
          <c:showLegendKey val="0"/>
          <c:showVal val="0"/>
          <c:showCatName val="0"/>
          <c:showSerName val="0"/>
          <c:showPercent val="0"/>
          <c:showBubbleSize val="0"/>
        </c:dLbls>
        <c:gapWidth val="150"/>
        <c:axId val="2124032472"/>
        <c:axId val="2124035656"/>
      </c:barChart>
      <c:catAx>
        <c:axId val="2124032472"/>
        <c:scaling>
          <c:orientation val="minMax"/>
        </c:scaling>
        <c:delete val="0"/>
        <c:axPos val="b"/>
        <c:numFmt formatCode="General" sourceLinked="0"/>
        <c:majorTickMark val="out"/>
        <c:minorTickMark val="none"/>
        <c:tickLblPos val="nextTo"/>
        <c:crossAx val="2124035656"/>
        <c:crosses val="autoZero"/>
        <c:auto val="1"/>
        <c:lblAlgn val="ctr"/>
        <c:lblOffset val="100"/>
        <c:noMultiLvlLbl val="0"/>
      </c:catAx>
      <c:valAx>
        <c:axId val="2124035656"/>
        <c:scaling>
          <c:orientation val="minMax"/>
        </c:scaling>
        <c:delete val="0"/>
        <c:axPos val="l"/>
        <c:majorGridlines>
          <c:spPr>
            <a:ln>
              <a:noFill/>
            </a:ln>
          </c:spPr>
        </c:majorGridlines>
        <c:title>
          <c:tx>
            <c:rich>
              <a:bodyPr rot="-5400000" vert="horz"/>
              <a:lstStyle/>
              <a:p>
                <a:pPr>
                  <a:defRPr sz="1200"/>
                </a:pPr>
                <a:r>
                  <a:rPr lang="en-US" sz="1200"/>
                  <a:t>Rate per 1,000 live births</a:t>
                </a:r>
              </a:p>
            </c:rich>
          </c:tx>
          <c:layout>
            <c:manualLayout>
              <c:xMode val="edge"/>
              <c:yMode val="edge"/>
              <c:x val="9.2418546365914789E-2"/>
              <c:y val="0.27831002467975086"/>
            </c:manualLayout>
          </c:layout>
          <c:overlay val="0"/>
        </c:title>
        <c:numFmt formatCode="General" sourceLinked="1"/>
        <c:majorTickMark val="out"/>
        <c:minorTickMark val="none"/>
        <c:tickLblPos val="nextTo"/>
        <c:txPr>
          <a:bodyPr/>
          <a:lstStyle/>
          <a:p>
            <a:pPr>
              <a:defRPr sz="1200"/>
            </a:pPr>
            <a:endParaRPr lang="en-US"/>
          </a:p>
        </c:txPr>
        <c:crossAx val="2124032472"/>
        <c:crosses val="autoZero"/>
        <c:crossBetween val="between"/>
      </c:valAx>
      <c:dTable>
        <c:showHorzBorder val="1"/>
        <c:showVertBorder val="1"/>
        <c:showOutline val="1"/>
        <c:showKeys val="1"/>
        <c:txPr>
          <a:bodyPr/>
          <a:lstStyle/>
          <a:p>
            <a:pPr rtl="0">
              <a:defRPr sz="1200"/>
            </a:pPr>
            <a:endParaRPr lang="en-US"/>
          </a:p>
        </c:txPr>
      </c:dTable>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5"/>
          <c:order val="0"/>
          <c:tx>
            <c:strRef>
              <c:f>'Infant Characteristics'!$F$95</c:f>
              <c:strCache>
                <c:ptCount val="1"/>
                <c:pt idx="0">
                  <c:v>NH White</c:v>
                </c:pt>
              </c:strCache>
            </c:strRef>
          </c:tx>
          <c:spPr>
            <a:solidFill>
              <a:srgbClr val="FF99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'Infant Characteristics'!$G$94:$I$94</c:f>
              <c:strCache>
                <c:ptCount val="3"/>
                <c:pt idx="0">
                  <c:v>Live Births</c:v>
                </c:pt>
                <c:pt idx="1">
                  <c:v>Overall Infant Deaths</c:v>
                </c:pt>
                <c:pt idx="2">
                  <c:v>Sleep Deaths</c:v>
                </c:pt>
              </c:strCache>
            </c:strRef>
          </c:cat>
          <c:val>
            <c:numRef>
              <c:f>'Infant Characteristics'!$G$95:$I$95</c:f>
              <c:numCache>
                <c:formatCode>0.0</c:formatCode>
                <c:ptCount val="3"/>
                <c:pt idx="0">
                  <c:v>25.97</c:v>
                </c:pt>
                <c:pt idx="1">
                  <c:v>14.56</c:v>
                </c:pt>
                <c:pt idx="2">
                  <c:v>17.39</c:v>
                </c:pt>
              </c:numCache>
            </c:numRef>
          </c:val>
          <c:extLst>
            <c:ext xmlns:c16="http://schemas.microsoft.com/office/drawing/2014/chart" uri="{C3380CC4-5D6E-409C-BE32-E72D297353CC}">
              <c16:uniqueId val="{00000000-FA5E-4D90-AB6E-7B3E2EB1B95B}"/>
            </c:ext>
          </c:extLst>
        </c:ser>
        <c:ser>
          <c:idx val="1"/>
          <c:order val="1"/>
          <c:tx>
            <c:strRef>
              <c:f>'Infant Characteristics'!$F$96</c:f>
              <c:strCache>
                <c:ptCount val="1"/>
                <c:pt idx="0">
                  <c:v>NH Black</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'Infant Characteristics'!$G$94:$I$94</c:f>
              <c:strCache>
                <c:ptCount val="3"/>
                <c:pt idx="0">
                  <c:v>Live Births</c:v>
                </c:pt>
                <c:pt idx="1">
                  <c:v>Overall Infant Deaths</c:v>
                </c:pt>
                <c:pt idx="2">
                  <c:v>Sleep Deaths</c:v>
                </c:pt>
              </c:strCache>
            </c:strRef>
          </c:cat>
          <c:val>
            <c:numRef>
              <c:f>'Infant Characteristics'!$G$96:$I$96</c:f>
              <c:numCache>
                <c:formatCode>0.0</c:formatCode>
                <c:ptCount val="3"/>
                <c:pt idx="0">
                  <c:v>61.36</c:v>
                </c:pt>
                <c:pt idx="1">
                  <c:v>78.16</c:v>
                </c:pt>
                <c:pt idx="2">
                  <c:v>80.430000000000007</c:v>
                </c:pt>
              </c:numCache>
            </c:numRef>
          </c:val>
          <c:extLst>
            <c:ext xmlns:c16="http://schemas.microsoft.com/office/drawing/2014/chart" uri="{C3380CC4-5D6E-409C-BE32-E72D297353CC}">
              <c16:uniqueId val="{00000001-FA5E-4D90-AB6E-7B3E2EB1B95B}"/>
            </c:ext>
          </c:extLst>
        </c:ser>
        <c:ser>
          <c:idx val="2"/>
          <c:order val="2"/>
          <c:tx>
            <c:strRef>
              <c:f>'Infant Characteristics'!$F$97</c:f>
              <c:strCache>
                <c:ptCount val="1"/>
                <c:pt idx="0">
                  <c:v>NH AI/AN</c:v>
                </c:pt>
              </c:strCache>
            </c:strRef>
          </c:tx>
          <c:spPr>
            <a:solidFill>
              <a:schemeClr val="accent3"/>
            </a:solidFill>
            <a:ln>
              <a:noFill/>
            </a:ln>
            <a:effectLst/>
          </c:spPr>
          <c:invertIfNegative val="0"/>
          <c:cat>
            <c:strRef>
              <c:f>'Infant Characteristics'!$G$94:$I$94</c:f>
              <c:strCache>
                <c:ptCount val="3"/>
                <c:pt idx="0">
                  <c:v>Live Births</c:v>
                </c:pt>
                <c:pt idx="1">
                  <c:v>Overall Infant Deaths</c:v>
                </c:pt>
                <c:pt idx="2">
                  <c:v>Sleep Deaths</c:v>
                </c:pt>
              </c:strCache>
            </c:strRef>
          </c:cat>
          <c:val>
            <c:numRef>
              <c:f>'Infant Characteristics'!$G$97:$I$97</c:f>
              <c:numCache>
                <c:formatCode>0.0</c:formatCode>
                <c:ptCount val="3"/>
                <c:pt idx="0">
                  <c:v>0.2</c:v>
                </c:pt>
                <c:pt idx="1">
                  <c:v>0.32</c:v>
                </c:pt>
                <c:pt idx="2">
                  <c:v>2.17</c:v>
                </c:pt>
              </c:numCache>
            </c:numRef>
          </c:val>
          <c:extLst>
            <c:ext xmlns:c16="http://schemas.microsoft.com/office/drawing/2014/chart" uri="{C3380CC4-5D6E-409C-BE32-E72D297353CC}">
              <c16:uniqueId val="{00000002-FA5E-4D90-AB6E-7B3E2EB1B95B}"/>
            </c:ext>
          </c:extLst>
        </c:ser>
        <c:ser>
          <c:idx val="0"/>
          <c:order val="3"/>
          <c:tx>
            <c:strRef>
              <c:f>'Infant Characteristics'!$F$98</c:f>
              <c:strCache>
                <c:ptCount val="1"/>
                <c:pt idx="0">
                  <c:v>NH Asian/PI</c:v>
                </c:pt>
              </c:strCache>
            </c:strRef>
          </c:tx>
          <c:spPr>
            <a:solidFill>
              <a:schemeClr val="accent1"/>
            </a:solidFill>
            <a:ln>
              <a:noFill/>
            </a:ln>
            <a:effectLst/>
          </c:spPr>
          <c:invertIfNegative val="0"/>
          <c:cat>
            <c:strRef>
              <c:f>'Infant Characteristics'!$G$94:$I$94</c:f>
              <c:strCache>
                <c:ptCount val="3"/>
                <c:pt idx="0">
                  <c:v>Live Births</c:v>
                </c:pt>
                <c:pt idx="1">
                  <c:v>Overall Infant Deaths</c:v>
                </c:pt>
                <c:pt idx="2">
                  <c:v>Sleep Deaths</c:v>
                </c:pt>
              </c:strCache>
            </c:strRef>
          </c:cat>
          <c:val>
            <c:numRef>
              <c:f>'Infant Characteristics'!$G$98:$I$98</c:f>
              <c:numCache>
                <c:formatCode>0.0</c:formatCode>
                <c:ptCount val="3"/>
                <c:pt idx="0">
                  <c:v>3.16</c:v>
                </c:pt>
                <c:pt idx="1">
                  <c:v>1.27</c:v>
                </c:pt>
                <c:pt idx="2">
                  <c:v>0</c:v>
                </c:pt>
              </c:numCache>
            </c:numRef>
          </c:val>
          <c:extLst>
            <c:ext xmlns:c16="http://schemas.microsoft.com/office/drawing/2014/chart" uri="{C3380CC4-5D6E-409C-BE32-E72D297353CC}">
              <c16:uniqueId val="{00000003-FA5E-4D90-AB6E-7B3E2EB1B95B}"/>
            </c:ext>
          </c:extLst>
        </c:ser>
        <c:ser>
          <c:idx val="3"/>
          <c:order val="4"/>
          <c:tx>
            <c:strRef>
              <c:f>'Infant Characteristics'!$F$99</c:f>
              <c:strCache>
                <c:ptCount val="1"/>
                <c:pt idx="0">
                  <c:v>Hispanic/Latinx</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'Infant Characteristics'!$G$94:$I$94</c:f>
              <c:strCache>
                <c:ptCount val="3"/>
                <c:pt idx="0">
                  <c:v>Live Births</c:v>
                </c:pt>
                <c:pt idx="1">
                  <c:v>Overall Infant Deaths</c:v>
                </c:pt>
                <c:pt idx="2">
                  <c:v>Sleep Deaths</c:v>
                </c:pt>
              </c:strCache>
            </c:strRef>
          </c:cat>
          <c:val>
            <c:numRef>
              <c:f>'Infant Characteristics'!$G$99:$I$99</c:f>
              <c:numCache>
                <c:formatCode>0.0</c:formatCode>
                <c:ptCount val="3"/>
                <c:pt idx="0">
                  <c:v>8.84</c:v>
                </c:pt>
                <c:pt idx="1">
                  <c:v>5.7</c:v>
                </c:pt>
                <c:pt idx="2">
                  <c:v>0</c:v>
                </c:pt>
              </c:numCache>
            </c:numRef>
          </c:val>
          <c:extLst>
            <c:ext xmlns:c16="http://schemas.microsoft.com/office/drawing/2014/chart" uri="{C3380CC4-5D6E-409C-BE32-E72D297353CC}">
              <c16:uniqueId val="{00000004-FA5E-4D90-AB6E-7B3E2EB1B95B}"/>
            </c:ext>
          </c:extLst>
        </c:ser>
        <c:dLbls>
          <c:showLegendKey val="0"/>
          <c:showVal val="0"/>
          <c:showCatName val="0"/>
          <c:showSerName val="0"/>
          <c:showPercent val="0"/>
          <c:showBubbleSize val="0"/>
        </c:dLbls>
        <c:gapWidth val="150"/>
        <c:overlap val="100"/>
        <c:axId val="2127792872"/>
        <c:axId val="2127796472"/>
      </c:barChart>
      <c:catAx>
        <c:axId val="2127792872"/>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27796472"/>
        <c:crosses val="autoZero"/>
        <c:auto val="1"/>
        <c:lblAlgn val="ctr"/>
        <c:lblOffset val="100"/>
        <c:noMultiLvlLbl val="0"/>
      </c:catAx>
      <c:valAx>
        <c:axId val="2127796472"/>
        <c:scaling>
          <c:orientation val="minMax"/>
        </c:scaling>
        <c:delete val="0"/>
        <c:axPos val="l"/>
        <c:majorGridlines>
          <c:spPr>
            <a:ln w="6350" cap="flat" cmpd="sng" algn="ctr">
              <a:noFill/>
              <a:prstDash val="solid"/>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a:t>%</a:t>
                </a:r>
                <a:r>
                  <a:rPr lang="en-US" sz="1200" baseline="0"/>
                  <a:t> of</a:t>
                </a:r>
                <a:r>
                  <a:rPr lang="en-US" sz="1200"/>
                  <a:t> Live Births</a:t>
                </a:r>
              </a:p>
            </c:rich>
          </c:tx>
          <c:layout>
            <c:manualLayout>
              <c:xMode val="edge"/>
              <c:yMode val="edge"/>
              <c:x val="5.3053013643564829E-2"/>
              <c:y val="0.3607915573053368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27792872"/>
        <c:crosses val="autoZero"/>
        <c:crossBetween val="between"/>
      </c:valAx>
      <c:dTable>
        <c:showHorzBorder val="1"/>
        <c:showVertBorder val="1"/>
        <c:showOutline val="1"/>
        <c:showKeys val="1"/>
        <c:spPr>
          <a:noFill/>
          <a:ln w="6350" cap="flat" cmpd="sng" algn="ctr">
            <a:solidFill>
              <a:schemeClr val="tx1">
                <a:tint val="75000"/>
              </a:schemeClr>
            </a:solidFill>
            <a:prstDash val="solid"/>
            <a:round/>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'Infant Characteristics'!$N$3</c:f>
              <c:strCache>
                <c:ptCount val="1"/>
                <c:pt idx="0">
                  <c:v>Male</c:v>
                </c:pt>
              </c:strCache>
            </c:strRef>
          </c:tx>
          <c:invertIfNegative val="0"/>
          <c:cat>
            <c:strRef>
              <c:f>'Infant Characteristics'!$M$4:$M$6</c:f>
              <c:strCache>
                <c:ptCount val="3"/>
                <c:pt idx="0">
                  <c:v>NH White</c:v>
                </c:pt>
                <c:pt idx="1">
                  <c:v>NH Black</c:v>
                </c:pt>
                <c:pt idx="2">
                  <c:v>Hispanic/Latinx</c:v>
                </c:pt>
              </c:strCache>
            </c:strRef>
          </c:cat>
          <c:val>
            <c:numRef>
              <c:f>'Infant Characteristics'!$N$4:$N$6</c:f>
              <c:numCache>
                <c:formatCode>0.0</c:formatCode>
                <c:ptCount val="3"/>
                <c:pt idx="0">
                  <c:v>5.6411369060533731</c:v>
                </c:pt>
                <c:pt idx="1">
                  <c:v>11.778779792030919</c:v>
                </c:pt>
                <c:pt idx="2">
                  <c:v>6.9930069930069934</c:v>
                </c:pt>
              </c:numCache>
            </c:numRef>
          </c:val>
          <c:extLst>
            <c:ext xmlns:c16="http://schemas.microsoft.com/office/drawing/2014/chart" uri="{C3380CC4-5D6E-409C-BE32-E72D297353CC}">
              <c16:uniqueId val="{00000000-4A98-41BC-9567-7E0A0D9E152B}"/>
            </c:ext>
          </c:extLst>
        </c:ser>
        <c:ser>
          <c:idx val="0"/>
          <c:order val="1"/>
          <c:tx>
            <c:strRef>
              <c:f>'Infant Characteristics'!$O$3</c:f>
              <c:strCache>
                <c:ptCount val="1"/>
                <c:pt idx="0">
                  <c:v>Female</c:v>
                </c:pt>
              </c:strCache>
            </c:strRef>
          </c:tx>
          <c:invertIfNegative val="0"/>
          <c:cat>
            <c:strRef>
              <c:f>'Infant Characteristics'!$M$4:$M$6</c:f>
              <c:strCache>
                <c:ptCount val="3"/>
                <c:pt idx="0">
                  <c:v>NH White</c:v>
                </c:pt>
                <c:pt idx="1">
                  <c:v>NH Black</c:v>
                </c:pt>
                <c:pt idx="2">
                  <c:v>Hispanic/Latinx</c:v>
                </c:pt>
              </c:strCache>
            </c:strRef>
          </c:cat>
          <c:val>
            <c:numRef>
              <c:f>'Infant Characteristics'!$O$4:$O$6</c:f>
              <c:numCache>
                <c:formatCode>0.0</c:formatCode>
                <c:ptCount val="3"/>
                <c:pt idx="0">
                  <c:v>4.5004500450045004</c:v>
                </c:pt>
                <c:pt idx="1">
                  <c:v>11.120615911035072</c:v>
                </c:pt>
                <c:pt idx="2">
                  <c:v>4.6449900464498999</c:v>
                </c:pt>
              </c:numCache>
            </c:numRef>
          </c:val>
          <c:extLst>
            <c:ext xmlns:c16="http://schemas.microsoft.com/office/drawing/2014/chart" uri="{C3380CC4-5D6E-409C-BE32-E72D297353CC}">
              <c16:uniqueId val="{00000001-4A98-41BC-9567-7E0A0D9E152B}"/>
            </c:ext>
          </c:extLst>
        </c:ser>
        <c:dLbls>
          <c:showLegendKey val="0"/>
          <c:showVal val="0"/>
          <c:showCatName val="0"/>
          <c:showSerName val="0"/>
          <c:showPercent val="0"/>
          <c:showBubbleSize val="0"/>
        </c:dLbls>
        <c:gapWidth val="150"/>
        <c:axId val="2127722520"/>
        <c:axId val="2127725576"/>
      </c:barChart>
      <c:catAx>
        <c:axId val="2127722520"/>
        <c:scaling>
          <c:orientation val="minMax"/>
        </c:scaling>
        <c:delete val="0"/>
        <c:axPos val="b"/>
        <c:numFmt formatCode="General" sourceLinked="1"/>
        <c:majorTickMark val="out"/>
        <c:minorTickMark val="none"/>
        <c:tickLblPos val="nextTo"/>
        <c:crossAx val="2127725576"/>
        <c:crosses val="autoZero"/>
        <c:auto val="1"/>
        <c:lblAlgn val="ctr"/>
        <c:lblOffset val="100"/>
        <c:noMultiLvlLbl val="0"/>
      </c:catAx>
      <c:valAx>
        <c:axId val="2127725576"/>
        <c:scaling>
          <c:orientation val="minMax"/>
        </c:scaling>
        <c:delete val="0"/>
        <c:axPos val="l"/>
        <c:majorGridlines>
          <c:spPr>
            <a:ln>
              <a:noFill/>
            </a:ln>
          </c:spPr>
        </c:majorGridlines>
        <c:title>
          <c:tx>
            <c:rich>
              <a:bodyPr rot="-5400000" vert="horz"/>
              <a:lstStyle/>
              <a:p>
                <a:pPr>
                  <a:defRPr sz="1200"/>
                </a:pPr>
                <a:r>
                  <a:rPr lang="en-US" sz="1200"/>
                  <a:t>Rate per 1000 Live Births</a:t>
                </a:r>
              </a:p>
            </c:rich>
          </c:tx>
          <c:overlay val="0"/>
        </c:title>
        <c:numFmt formatCode="0" sourceLinked="0"/>
        <c:majorTickMark val="out"/>
        <c:minorTickMark val="none"/>
        <c:tickLblPos val="nextTo"/>
        <c:txPr>
          <a:bodyPr/>
          <a:lstStyle/>
          <a:p>
            <a:pPr>
              <a:defRPr sz="1200"/>
            </a:pPr>
            <a:endParaRPr lang="en-US"/>
          </a:p>
        </c:txPr>
        <c:crossAx val="2127722520"/>
        <c:crosses val="autoZero"/>
        <c:crossBetween val="between"/>
      </c:valAx>
      <c:dTable>
        <c:showHorzBorder val="1"/>
        <c:showVertBorder val="1"/>
        <c:showOutline val="1"/>
        <c:showKeys val="1"/>
        <c:txPr>
          <a:bodyPr/>
          <a:lstStyle/>
          <a:p>
            <a:pPr rtl="0">
              <a:defRPr sz="1200"/>
            </a:pPr>
            <a:endParaRPr lang="en-US"/>
          </a:p>
        </c:txPr>
      </c:dTable>
      <c:spPr>
        <a:noFill/>
        <a:ln w="25400">
          <a:noFill/>
        </a:ln>
      </c:spPr>
    </c:plotArea>
    <c:plotVisOnly val="1"/>
    <c:dispBlanksAs val="gap"/>
    <c:showDLblsOverMax val="0"/>
  </c:chart>
  <c:txPr>
    <a:bodyPr/>
    <a:lstStyle/>
    <a:p>
      <a:pPr>
        <a:defRPr sz="105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Births</a:t>
            </a:r>
          </a:p>
        </c:rich>
      </c:tx>
      <c:overlay val="0"/>
    </c:title>
    <c:autoTitleDeleted val="0"/>
    <c:plotArea>
      <c:layout/>
      <c:pieChart>
        <c:varyColors val="1"/>
        <c:ser>
          <c:idx val="0"/>
          <c:order val="0"/>
          <c:tx>
            <c:strRef>
              <c:f>'GA Pie'!$A$8</c:f>
              <c:strCache>
                <c:ptCount val="1"/>
                <c:pt idx="0">
                  <c:v>NH Black</c:v>
                </c:pt>
              </c:strCache>
            </c:strRef>
          </c:tx>
          <c:dPt>
            <c:idx val="2"/>
            <c:bubble3D val="0"/>
            <c:spPr>
              <a:solidFill>
                <a:srgbClr val="7030A0"/>
              </a:solidFill>
            </c:spPr>
            <c:extLst>
              <c:ext xmlns:c16="http://schemas.microsoft.com/office/drawing/2014/chart" uri="{C3380CC4-5D6E-409C-BE32-E72D297353CC}">
                <c16:uniqueId val="{00000001-8134-45F5-8587-401194B3F241}"/>
              </c:ext>
            </c:extLst>
          </c:dPt>
          <c:dLbls>
            <c:dLbl>
              <c:idx val="0"/>
              <c:layout>
                <c:manualLayout>
                  <c:x val="-0.24527568530468"/>
                  <c:y val="6.28531022663263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BE2E-4FC5-AEBF-FB193EF2A3FC}"/>
                </c:ext>
              </c:extLst>
            </c:dLbl>
            <c:dLbl>
              <c:idx val="2"/>
              <c:layout>
                <c:manualLayout>
                  <c:x val="2.0582488463075253E-3"/>
                  <c:y val="-1.714703459412865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134-45F5-8587-401194B3F241}"/>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'GA Pie'!$B$2:$G$2</c:f>
              <c:strCache>
                <c:ptCount val="5"/>
                <c:pt idx="0">
                  <c:v>Extremely Preterm</c:v>
                </c:pt>
                <c:pt idx="1">
                  <c:v>Very Preterm</c:v>
                </c:pt>
                <c:pt idx="2">
                  <c:v>Mid to Late</c:v>
                </c:pt>
                <c:pt idx="3">
                  <c:v>Early Term</c:v>
                </c:pt>
                <c:pt idx="4">
                  <c:v>Full Term</c:v>
                </c:pt>
              </c:strCache>
            </c:strRef>
          </c:cat>
          <c:val>
            <c:numRef>
              <c:f>'GA Pie'!$B$8:$G$8</c:f>
              <c:numCache>
                <c:formatCode>General</c:formatCode>
                <c:ptCount val="5"/>
                <c:pt idx="0">
                  <c:v>1.78</c:v>
                </c:pt>
                <c:pt idx="1">
                  <c:v>1.7</c:v>
                </c:pt>
                <c:pt idx="2">
                  <c:v>11.65</c:v>
                </c:pt>
                <c:pt idx="3">
                  <c:v>29.7</c:v>
                </c:pt>
                <c:pt idx="4">
                  <c:v>55.16</c:v>
                </c:pt>
              </c:numCache>
            </c:numRef>
          </c:val>
          <c:extLst>
            <c:ext xmlns:c16="http://schemas.microsoft.com/office/drawing/2014/chart" uri="{C3380CC4-5D6E-409C-BE32-E72D297353CC}">
              <c16:uniqueId val="{00000001-BE2E-4FC5-AEBF-FB193EF2A3FC}"/>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Deaths</a:t>
            </a:r>
          </a:p>
        </c:rich>
      </c:tx>
      <c:overlay val="0"/>
    </c:title>
    <c:autoTitleDeleted val="0"/>
    <c:plotArea>
      <c:layout/>
      <c:pieChart>
        <c:varyColors val="1"/>
        <c:ser>
          <c:idx val="0"/>
          <c:order val="0"/>
          <c:tx>
            <c:strRef>
              <c:f>'GA Pie'!$I$8</c:f>
              <c:strCache>
                <c:ptCount val="1"/>
                <c:pt idx="0">
                  <c:v>NH Black</c:v>
                </c:pt>
              </c:strCache>
            </c:strRef>
          </c:tx>
          <c:dPt>
            <c:idx val="2"/>
            <c:bubble3D val="0"/>
            <c:spPr>
              <a:solidFill>
                <a:srgbClr val="7030A0"/>
              </a:solidFill>
            </c:spPr>
            <c:extLst>
              <c:ext xmlns:c16="http://schemas.microsoft.com/office/drawing/2014/chart" uri="{C3380CC4-5D6E-409C-BE32-E72D297353CC}">
                <c16:uniqueId val="{00000001-A995-431A-8D9B-F79943725775}"/>
              </c:ext>
            </c:extLst>
          </c:dPt>
          <c:dLbls>
            <c:dLbl>
              <c:idx val="2"/>
              <c:layout>
                <c:manualLayout>
                  <c:x val="5.8713323148039329E-3"/>
                  <c:y val="2.026843084848964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995-431A-8D9B-F79943725775}"/>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'GA Pie'!$J$2:$O$2</c:f>
              <c:strCache>
                <c:ptCount val="5"/>
                <c:pt idx="0">
                  <c:v>Extremely Preterm</c:v>
                </c:pt>
                <c:pt idx="1">
                  <c:v>Very Preterm</c:v>
                </c:pt>
                <c:pt idx="2">
                  <c:v>Mid to Late</c:v>
                </c:pt>
                <c:pt idx="3">
                  <c:v>Early Term</c:v>
                </c:pt>
                <c:pt idx="4">
                  <c:v>Full Term</c:v>
                </c:pt>
              </c:strCache>
            </c:strRef>
          </c:cat>
          <c:val>
            <c:numRef>
              <c:f>'GA Pie'!$J$8:$O$8</c:f>
              <c:numCache>
                <c:formatCode>General</c:formatCode>
                <c:ptCount val="5"/>
                <c:pt idx="0">
                  <c:v>60.39</c:v>
                </c:pt>
                <c:pt idx="1">
                  <c:v>6.17</c:v>
                </c:pt>
                <c:pt idx="2">
                  <c:v>7.79</c:v>
                </c:pt>
                <c:pt idx="3">
                  <c:v>12.99</c:v>
                </c:pt>
                <c:pt idx="4">
                  <c:v>12.66</c:v>
                </c:pt>
              </c:numCache>
            </c:numRef>
          </c:val>
          <c:extLst>
            <c:ext xmlns:c16="http://schemas.microsoft.com/office/drawing/2014/chart" uri="{C3380CC4-5D6E-409C-BE32-E72D297353CC}">
              <c16:uniqueId val="{00000000-1489-4070-B8D0-8C138A3155ED}"/>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Births</a:t>
            </a:r>
          </a:p>
        </c:rich>
      </c:tx>
      <c:overlay val="0"/>
    </c:title>
    <c:autoTitleDeleted val="0"/>
    <c:plotArea>
      <c:layout/>
      <c:pieChart>
        <c:varyColors val="1"/>
        <c:ser>
          <c:idx val="0"/>
          <c:order val="0"/>
          <c:tx>
            <c:strRef>
              <c:f>'GA Pie'!$A$11</c:f>
              <c:strCache>
                <c:ptCount val="1"/>
                <c:pt idx="0">
                  <c:v>Hispanic/Latina</c:v>
                </c:pt>
              </c:strCache>
            </c:strRef>
          </c:tx>
          <c:dPt>
            <c:idx val="2"/>
            <c:bubble3D val="0"/>
            <c:spPr>
              <a:solidFill>
                <a:srgbClr val="7030A0"/>
              </a:solidFill>
            </c:spPr>
            <c:extLst>
              <c:ext xmlns:c16="http://schemas.microsoft.com/office/drawing/2014/chart" uri="{C3380CC4-5D6E-409C-BE32-E72D297353CC}">
                <c16:uniqueId val="{00000000-6E74-406E-B43C-731D740FD329}"/>
              </c:ext>
            </c:extLst>
          </c:dPt>
          <c:dLbls>
            <c:dLbl>
              <c:idx val="0"/>
              <c:layout>
                <c:manualLayout>
                  <c:x val="-0.216349526706274"/>
                  <c:y val="4.2763695633936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A4A9-4F65-B584-4E7B66DE12EA}"/>
                </c:ext>
              </c:extLst>
            </c:dLbl>
            <c:dLbl>
              <c:idx val="2"/>
              <c:layout>
                <c:manualLayout>
                  <c:x val="0.11985900925953039"/>
                  <c:y val="2.20203185808670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6E74-406E-B43C-731D740FD329}"/>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'GA Pie'!$B$2:$G$2</c:f>
              <c:strCache>
                <c:ptCount val="5"/>
                <c:pt idx="0">
                  <c:v>Extremely Preterm</c:v>
                </c:pt>
                <c:pt idx="1">
                  <c:v>Very Preterm</c:v>
                </c:pt>
                <c:pt idx="2">
                  <c:v>Mid to Late</c:v>
                </c:pt>
                <c:pt idx="3">
                  <c:v>Early Term</c:v>
                </c:pt>
                <c:pt idx="4">
                  <c:v>Full Term</c:v>
                </c:pt>
              </c:strCache>
              <c:extLst/>
            </c:strRef>
          </c:cat>
          <c:val>
            <c:numRef>
              <c:f>'GA Pie'!$B$11:$G$11</c:f>
              <c:numCache>
                <c:formatCode>General</c:formatCode>
                <c:ptCount val="5"/>
                <c:pt idx="0">
                  <c:v>0.7</c:v>
                </c:pt>
                <c:pt idx="1">
                  <c:v>0.65</c:v>
                </c:pt>
                <c:pt idx="2">
                  <c:v>8.06</c:v>
                </c:pt>
                <c:pt idx="3">
                  <c:v>25.96</c:v>
                </c:pt>
                <c:pt idx="4">
                  <c:v>64.63</c:v>
                </c:pt>
              </c:numCache>
              <c:extLst/>
            </c:numRef>
          </c:val>
          <c:extLst>
            <c:ext xmlns:c16="http://schemas.microsoft.com/office/drawing/2014/chart" uri="{C3380CC4-5D6E-409C-BE32-E72D297353CC}">
              <c16:uniqueId val="{00000001-A4A9-4F65-B584-4E7B66DE12EA}"/>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Deaths</a:t>
            </a:r>
          </a:p>
        </c:rich>
      </c:tx>
      <c:overlay val="0"/>
    </c:title>
    <c:autoTitleDeleted val="0"/>
    <c:plotArea>
      <c:layout/>
      <c:pieChart>
        <c:varyColors val="1"/>
        <c:ser>
          <c:idx val="0"/>
          <c:order val="0"/>
          <c:tx>
            <c:strRef>
              <c:f>'GA Pie'!$I$11</c:f>
              <c:strCache>
                <c:ptCount val="1"/>
                <c:pt idx="0">
                  <c:v>Hispanic/Latina</c:v>
                </c:pt>
              </c:strCache>
            </c:strRef>
          </c:tx>
          <c:dPt>
            <c:idx val="0"/>
            <c:bubble3D val="0"/>
            <c:explosion val="2"/>
            <c:extLst>
              <c:ext xmlns:c16="http://schemas.microsoft.com/office/drawing/2014/chart" uri="{C3380CC4-5D6E-409C-BE32-E72D297353CC}">
                <c16:uniqueId val="{00000002-043D-4528-9DC5-21F9893ECDFC}"/>
              </c:ext>
            </c:extLst>
          </c:dPt>
          <c:dPt>
            <c:idx val="2"/>
            <c:bubble3D val="0"/>
            <c:spPr>
              <a:solidFill>
                <a:srgbClr val="7030A0"/>
              </a:solidFill>
            </c:spPr>
            <c:extLst>
              <c:ext xmlns:c16="http://schemas.microsoft.com/office/drawing/2014/chart" uri="{C3380CC4-5D6E-409C-BE32-E72D297353CC}">
                <c16:uniqueId val="{00000002-476B-4DE0-8725-EDBFEE5EE7CE}"/>
              </c:ext>
            </c:extLst>
          </c:dPt>
          <c:dLbls>
            <c:dLbl>
              <c:idx val="2"/>
              <c:layout>
                <c:manualLayout>
                  <c:x val="-5.9407418412321104E-2"/>
                  <c:y val="-1.3741555268075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476B-4DE0-8725-EDBFEE5EE7CE}"/>
                </c:ext>
              </c:extLst>
            </c:dLbl>
            <c:spPr>
              <a:noFill/>
              <a:ln>
                <a:noFill/>
              </a:ln>
              <a:effectLst/>
            </c:spPr>
            <c:txPr>
              <a:bodyPr wrap="square" lIns="38100" tIns="19050" rIns="38100" bIns="19050" anchor="ctr">
                <a:spAutoFit/>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'GA Pie'!$J$2:$O$2</c:f>
              <c:strCache>
                <c:ptCount val="5"/>
                <c:pt idx="0">
                  <c:v>Extremely Preterm</c:v>
                </c:pt>
                <c:pt idx="1">
                  <c:v>Very Preterm</c:v>
                </c:pt>
                <c:pt idx="2">
                  <c:v>Mid to Late</c:v>
                </c:pt>
                <c:pt idx="3">
                  <c:v>Early Term</c:v>
                </c:pt>
                <c:pt idx="4">
                  <c:v>Full Term</c:v>
                </c:pt>
              </c:strCache>
            </c:strRef>
          </c:cat>
          <c:val>
            <c:numRef>
              <c:f>'GA Pie'!$J$11:$O$11</c:f>
              <c:numCache>
                <c:formatCode>General</c:formatCode>
                <c:ptCount val="5"/>
                <c:pt idx="0">
                  <c:v>52.63</c:v>
                </c:pt>
                <c:pt idx="1">
                  <c:v>5.26</c:v>
                </c:pt>
                <c:pt idx="2">
                  <c:v>15.79</c:v>
                </c:pt>
                <c:pt idx="3">
                  <c:v>5.26</c:v>
                </c:pt>
                <c:pt idx="4">
                  <c:v>21.05</c:v>
                </c:pt>
              </c:numCache>
            </c:numRef>
          </c:val>
          <c:extLst>
            <c:ext xmlns:c16="http://schemas.microsoft.com/office/drawing/2014/chart" uri="{C3380CC4-5D6E-409C-BE32-E72D297353CC}">
              <c16:uniqueId val="{00000000-043D-4528-9DC5-21F9893ECDFC}"/>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en-US" dirty="0"/>
              <a:t>Live</a:t>
            </a:r>
            <a:r>
              <a:rPr lang="en-US" baseline="0" dirty="0"/>
              <a:t> Births</a:t>
            </a:r>
          </a:p>
          <a:p>
            <a:pPr>
              <a:defRPr/>
            </a:pPr>
            <a:r>
              <a:rPr lang="en-US" dirty="0"/>
              <a:t>2011-2015</a:t>
            </a:r>
          </a:p>
        </c:rich>
      </c:tx>
      <c:overlay val="0"/>
    </c:title>
    <c:autoTitleDeleted val="0"/>
    <c:plotArea>
      <c:layout/>
      <c:pieChart>
        <c:varyColors val="1"/>
        <c:dLbls>
          <c:showLegendKey val="0"/>
          <c:showVal val="0"/>
          <c:showCatName val="1"/>
          <c:showSerName val="0"/>
          <c:showPercent val="1"/>
          <c:showBubbleSize val="0"/>
          <c:showLeaderLines val="0"/>
        </c:dLbls>
        <c:firstSliceAng val="0"/>
      </c:pieChart>
    </c:plotArea>
    <c:plotVisOnly val="1"/>
    <c:dispBlanksAs val="gap"/>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Births</a:t>
            </a:r>
          </a:p>
        </c:rich>
      </c:tx>
      <c:overlay val="0"/>
    </c:title>
    <c:autoTitleDeleted val="0"/>
    <c:plotArea>
      <c:layout/>
      <c:pieChart>
        <c:varyColors val="1"/>
        <c:ser>
          <c:idx val="0"/>
          <c:order val="0"/>
          <c:tx>
            <c:strRef>
              <c:f>'GA Pie'!$A$5</c:f>
              <c:strCache>
                <c:ptCount val="1"/>
                <c:pt idx="0">
                  <c:v>NH White</c:v>
                </c:pt>
              </c:strCache>
            </c:strRef>
          </c:tx>
          <c:dPt>
            <c:idx val="2"/>
            <c:bubble3D val="0"/>
            <c:spPr>
              <a:solidFill>
                <a:srgbClr val="7030A0"/>
              </a:solidFill>
            </c:spPr>
            <c:extLst>
              <c:ext xmlns:c16="http://schemas.microsoft.com/office/drawing/2014/chart" uri="{C3380CC4-5D6E-409C-BE32-E72D297353CC}">
                <c16:uniqueId val="{00000000-307D-4B31-9FB1-ABB5401F071F}"/>
              </c:ext>
            </c:extLst>
          </c:dPt>
          <c:dLbls>
            <c:dLbl>
              <c:idx val="0"/>
              <c:layout>
                <c:manualLayout>
                  <c:x val="-0.234416934345301"/>
                  <c:y val="3.062980141180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52D-4D26-A98E-C51CDA5C6047}"/>
                </c:ext>
              </c:extLst>
            </c:dLbl>
            <c:dLbl>
              <c:idx val="2"/>
              <c:layout>
                <c:manualLayout>
                  <c:x val="4.7258946769360946E-2"/>
                  <c:y val="-2.774692374291674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307D-4B31-9FB1-ABB5401F071F}"/>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'GA Pie'!$B$2:$G$2</c:f>
              <c:strCache>
                <c:ptCount val="5"/>
                <c:pt idx="0">
                  <c:v>Extremely Preterm</c:v>
                </c:pt>
                <c:pt idx="1">
                  <c:v>Very Preterm</c:v>
                </c:pt>
                <c:pt idx="2">
                  <c:v>Mid to Late</c:v>
                </c:pt>
                <c:pt idx="3">
                  <c:v>Early Term</c:v>
                </c:pt>
                <c:pt idx="4">
                  <c:v>Full Term</c:v>
                </c:pt>
              </c:strCache>
            </c:strRef>
          </c:cat>
          <c:val>
            <c:numRef>
              <c:f>'GA Pie'!$B$5:$G$5</c:f>
              <c:numCache>
                <c:formatCode>General</c:formatCode>
                <c:ptCount val="5"/>
                <c:pt idx="0" formatCode="0.00">
                  <c:v>0.49</c:v>
                </c:pt>
                <c:pt idx="1">
                  <c:v>0.69</c:v>
                </c:pt>
                <c:pt idx="2">
                  <c:v>8.19</c:v>
                </c:pt>
                <c:pt idx="3">
                  <c:v>21.07</c:v>
                </c:pt>
                <c:pt idx="4">
                  <c:v>69.56</c:v>
                </c:pt>
              </c:numCache>
            </c:numRef>
          </c:val>
          <c:extLst>
            <c:ext xmlns:c16="http://schemas.microsoft.com/office/drawing/2014/chart" uri="{C3380CC4-5D6E-409C-BE32-E72D297353CC}">
              <c16:uniqueId val="{00000001-252D-4D26-A98E-C51CDA5C6047}"/>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Deaths</a:t>
            </a:r>
          </a:p>
        </c:rich>
      </c:tx>
      <c:overlay val="0"/>
    </c:title>
    <c:autoTitleDeleted val="0"/>
    <c:plotArea>
      <c:layout/>
      <c:pieChart>
        <c:varyColors val="1"/>
        <c:ser>
          <c:idx val="0"/>
          <c:order val="0"/>
          <c:tx>
            <c:strRef>
              <c:f>'GA Pie'!$I$5</c:f>
              <c:strCache>
                <c:ptCount val="1"/>
                <c:pt idx="0">
                  <c:v>NH White</c:v>
                </c:pt>
              </c:strCache>
            </c:strRef>
          </c:tx>
          <c:dPt>
            <c:idx val="1"/>
            <c:bubble3D val="0"/>
            <c:extLst>
              <c:ext xmlns:c16="http://schemas.microsoft.com/office/drawing/2014/chart" uri="{C3380CC4-5D6E-409C-BE32-E72D297353CC}">
                <c16:uniqueId val="{00000000-D23A-45AF-B8F2-2E0A85CDA0F5}"/>
              </c:ext>
            </c:extLst>
          </c:dPt>
          <c:dPt>
            <c:idx val="2"/>
            <c:bubble3D val="0"/>
            <c:spPr>
              <a:solidFill>
                <a:srgbClr val="7030A0"/>
              </a:solidFill>
            </c:spPr>
            <c:extLst>
              <c:ext xmlns:c16="http://schemas.microsoft.com/office/drawing/2014/chart" uri="{C3380CC4-5D6E-409C-BE32-E72D297353CC}">
                <c16:uniqueId val="{00000001-595C-4AB9-B4D0-3E8363F0DCDE}"/>
              </c:ext>
            </c:extLst>
          </c:dPt>
          <c:dLbls>
            <c:dLbl>
              <c:idx val="2"/>
              <c:layout>
                <c:manualLayout>
                  <c:x val="3.3633329299969032E-2"/>
                  <c:y val="-1.9751133436649295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95C-4AB9-B4D0-3E8363F0DCDE}"/>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'GA Pie'!$J$2:$O$2</c:f>
              <c:strCache>
                <c:ptCount val="5"/>
                <c:pt idx="0">
                  <c:v>Extremely Preterm</c:v>
                </c:pt>
                <c:pt idx="1">
                  <c:v>Very Preterm</c:v>
                </c:pt>
                <c:pt idx="2">
                  <c:v>Mid to Late</c:v>
                </c:pt>
                <c:pt idx="3">
                  <c:v>Early Term</c:v>
                </c:pt>
                <c:pt idx="4">
                  <c:v>Full Term</c:v>
                </c:pt>
              </c:strCache>
            </c:strRef>
          </c:cat>
          <c:val>
            <c:numRef>
              <c:f>'GA Pie'!$J$5:$O$5</c:f>
              <c:numCache>
                <c:formatCode>General</c:formatCode>
                <c:ptCount val="5"/>
                <c:pt idx="0">
                  <c:v>36.67</c:v>
                </c:pt>
                <c:pt idx="1">
                  <c:v>3.33</c:v>
                </c:pt>
                <c:pt idx="2">
                  <c:v>13.33</c:v>
                </c:pt>
                <c:pt idx="3">
                  <c:v>21.67</c:v>
                </c:pt>
                <c:pt idx="4">
                  <c:v>25</c:v>
                </c:pt>
              </c:numCache>
            </c:numRef>
          </c:val>
          <c:extLst>
            <c:ext xmlns:c16="http://schemas.microsoft.com/office/drawing/2014/chart" uri="{C3380CC4-5D6E-409C-BE32-E72D297353CC}">
              <c16:uniqueId val="{00000001-D23A-45AF-B8F2-2E0A85CDA0F5}"/>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31138153185397"/>
          <c:y val="1.9019899049045937E-2"/>
          <c:w val="0.819688618468146"/>
          <c:h val="0.729459989270281"/>
        </c:manualLayout>
      </c:layout>
      <c:barChart>
        <c:barDir val="col"/>
        <c:grouping val="clustered"/>
        <c:varyColors val="0"/>
        <c:ser>
          <c:idx val="0"/>
          <c:order val="0"/>
          <c:tx>
            <c:strRef>
              <c:f>GA!$J$46</c:f>
              <c:strCache>
                <c:ptCount val="1"/>
                <c:pt idx="0">
                  <c:v>NH White</c:v>
                </c:pt>
              </c:strCache>
            </c:strRef>
          </c:tx>
          <c:invertIfNegative val="0"/>
          <c:cat>
            <c:strRef>
              <c:f>GA!$K$45:$P$45</c:f>
              <c:strCache>
                <c:ptCount val="6"/>
                <c:pt idx="0">
                  <c:v>Overall IMR</c:v>
                </c:pt>
                <c:pt idx="1">
                  <c:v>Extreme Preterm</c:v>
                </c:pt>
                <c:pt idx="2">
                  <c:v>Very Preterm </c:v>
                </c:pt>
                <c:pt idx="3">
                  <c:v>Mid to Late Term</c:v>
                </c:pt>
                <c:pt idx="4">
                  <c:v>Early Term</c:v>
                </c:pt>
                <c:pt idx="5">
                  <c:v>Full Term</c:v>
                </c:pt>
              </c:strCache>
            </c:strRef>
          </c:cat>
          <c:val>
            <c:numRef>
              <c:f>GA!$K$46:$P$46</c:f>
              <c:numCache>
                <c:formatCode>0.0</c:formatCode>
                <c:ptCount val="6"/>
                <c:pt idx="0">
                  <c:v>5.0811885562796855</c:v>
                </c:pt>
                <c:pt idx="1">
                  <c:v>400</c:v>
                </c:pt>
                <c:pt idx="2">
                  <c:v>49.180327868852459</c:v>
                </c:pt>
                <c:pt idx="3">
                  <c:v>8.207934336525307</c:v>
                </c:pt>
                <c:pt idx="4">
                  <c:v>6.914893617021276</c:v>
                </c:pt>
                <c:pt idx="5">
                  <c:v>1.2660231049216648</c:v>
                </c:pt>
              </c:numCache>
            </c:numRef>
          </c:val>
          <c:extLst>
            <c:ext xmlns:c16="http://schemas.microsoft.com/office/drawing/2014/chart" uri="{C3380CC4-5D6E-409C-BE32-E72D297353CC}">
              <c16:uniqueId val="{00000000-6A5B-4701-96BB-0301C99A643A}"/>
            </c:ext>
          </c:extLst>
        </c:ser>
        <c:ser>
          <c:idx val="1"/>
          <c:order val="1"/>
          <c:tx>
            <c:strRef>
              <c:f>GA!$J$47</c:f>
              <c:strCache>
                <c:ptCount val="1"/>
                <c:pt idx="0">
                  <c:v>NH Black</c:v>
                </c:pt>
              </c:strCache>
            </c:strRef>
          </c:tx>
          <c:invertIfNegative val="0"/>
          <c:cat>
            <c:strRef>
              <c:f>GA!$K$45:$P$45</c:f>
              <c:strCache>
                <c:ptCount val="6"/>
                <c:pt idx="0">
                  <c:v>Overall IMR</c:v>
                </c:pt>
                <c:pt idx="1">
                  <c:v>Extreme Preterm</c:v>
                </c:pt>
                <c:pt idx="2">
                  <c:v>Very Preterm </c:v>
                </c:pt>
                <c:pt idx="3">
                  <c:v>Mid to Late Term</c:v>
                </c:pt>
                <c:pt idx="4">
                  <c:v>Early Term</c:v>
                </c:pt>
                <c:pt idx="5">
                  <c:v>Full Term</c:v>
                </c:pt>
              </c:strCache>
            </c:strRef>
          </c:cat>
          <c:val>
            <c:numRef>
              <c:f>GA!$K$47:$P$47</c:f>
              <c:numCache>
                <c:formatCode>0.0</c:formatCode>
                <c:ptCount val="6"/>
                <c:pt idx="0">
                  <c:v>11.547452080411407</c:v>
                </c:pt>
                <c:pt idx="1">
                  <c:v>406.7357512953368</c:v>
                </c:pt>
                <c:pt idx="2">
                  <c:v>41.095890410958901</c:v>
                </c:pt>
                <c:pt idx="3">
                  <c:v>5.6980056980056979</c:v>
                </c:pt>
                <c:pt idx="4">
                  <c:v>4.6444586803331198</c:v>
                </c:pt>
                <c:pt idx="5">
                  <c:v>2.5239777889954569</c:v>
                </c:pt>
              </c:numCache>
            </c:numRef>
          </c:val>
          <c:extLst>
            <c:ext xmlns:c16="http://schemas.microsoft.com/office/drawing/2014/chart" uri="{C3380CC4-5D6E-409C-BE32-E72D297353CC}">
              <c16:uniqueId val="{00000001-6A5B-4701-96BB-0301C99A643A}"/>
            </c:ext>
          </c:extLst>
        </c:ser>
        <c:ser>
          <c:idx val="2"/>
          <c:order val="2"/>
          <c:tx>
            <c:strRef>
              <c:f>GA!$J$48</c:f>
              <c:strCache>
                <c:ptCount val="1"/>
                <c:pt idx="0">
                  <c:v>Hispanic/Latinx</c:v>
                </c:pt>
              </c:strCache>
            </c:strRef>
          </c:tx>
          <c:invertIfNegative val="0"/>
          <c:cat>
            <c:strRef>
              <c:f>GA!$K$45:$P$45</c:f>
              <c:strCache>
                <c:ptCount val="6"/>
                <c:pt idx="0">
                  <c:v>Overall IMR</c:v>
                </c:pt>
                <c:pt idx="1">
                  <c:v>Extreme Preterm</c:v>
                </c:pt>
                <c:pt idx="2">
                  <c:v>Very Preterm </c:v>
                </c:pt>
                <c:pt idx="3">
                  <c:v>Mid to Late Term</c:v>
                </c:pt>
                <c:pt idx="4">
                  <c:v>Early Term</c:v>
                </c:pt>
                <c:pt idx="5">
                  <c:v>Full Term</c:v>
                </c:pt>
              </c:strCache>
            </c:strRef>
          </c:cat>
          <c:val>
            <c:numRef>
              <c:f>GA!$K$48:$P$48</c:f>
              <c:numCache>
                <c:formatCode>0.0</c:formatCode>
                <c:ptCount val="6"/>
                <c:pt idx="0">
                  <c:v>5.8441558441558445</c:v>
                </c:pt>
                <c:pt idx="1">
                  <c:v>450</c:v>
                </c:pt>
                <c:pt idx="2">
                  <c:v>0</c:v>
                </c:pt>
                <c:pt idx="3">
                  <c:v>11.857707509881422</c:v>
                </c:pt>
                <c:pt idx="4">
                  <c:v>1.25</c:v>
                </c:pt>
                <c:pt idx="5">
                  <c:v>2.5176233635448138</c:v>
                </c:pt>
              </c:numCache>
            </c:numRef>
          </c:val>
          <c:extLst>
            <c:ext xmlns:c16="http://schemas.microsoft.com/office/drawing/2014/chart" uri="{C3380CC4-5D6E-409C-BE32-E72D297353CC}">
              <c16:uniqueId val="{00000002-6A5B-4701-96BB-0301C99A643A}"/>
            </c:ext>
          </c:extLst>
        </c:ser>
        <c:dLbls>
          <c:showLegendKey val="0"/>
          <c:showVal val="0"/>
          <c:showCatName val="0"/>
          <c:showSerName val="0"/>
          <c:showPercent val="0"/>
          <c:showBubbleSize val="0"/>
        </c:dLbls>
        <c:gapWidth val="150"/>
        <c:axId val="2128375256"/>
        <c:axId val="2128378312"/>
      </c:barChart>
      <c:catAx>
        <c:axId val="2128375256"/>
        <c:scaling>
          <c:orientation val="minMax"/>
        </c:scaling>
        <c:delete val="0"/>
        <c:axPos val="b"/>
        <c:numFmt formatCode="General" sourceLinked="0"/>
        <c:majorTickMark val="out"/>
        <c:minorTickMark val="none"/>
        <c:tickLblPos val="nextTo"/>
        <c:crossAx val="2128378312"/>
        <c:crosses val="autoZero"/>
        <c:auto val="1"/>
        <c:lblAlgn val="ctr"/>
        <c:lblOffset val="100"/>
        <c:noMultiLvlLbl val="0"/>
      </c:catAx>
      <c:valAx>
        <c:axId val="2128378312"/>
        <c:scaling>
          <c:orientation val="minMax"/>
        </c:scaling>
        <c:delete val="0"/>
        <c:axPos val="l"/>
        <c:majorGridlines>
          <c:spPr>
            <a:ln>
              <a:noFill/>
            </a:ln>
          </c:spPr>
        </c:majorGridlines>
        <c:title>
          <c:tx>
            <c:rich>
              <a:bodyPr rot="-5400000" vert="horz"/>
              <a:lstStyle/>
              <a:p>
                <a:pPr>
                  <a:defRPr sz="1200"/>
                </a:pPr>
                <a:r>
                  <a:rPr lang="en-US" sz="1200"/>
                  <a:t>Rate per 1000 Live Births</a:t>
                </a:r>
              </a:p>
            </c:rich>
          </c:tx>
          <c:layout>
            <c:manualLayout>
              <c:xMode val="edge"/>
              <c:yMode val="edge"/>
              <c:x val="6.9444455293784416E-2"/>
              <c:y val="0.33981516521792859"/>
            </c:manualLayout>
          </c:layout>
          <c:overlay val="0"/>
        </c:title>
        <c:numFmt formatCode="General" sourceLinked="0"/>
        <c:majorTickMark val="out"/>
        <c:minorTickMark val="none"/>
        <c:tickLblPos val="nextTo"/>
        <c:txPr>
          <a:bodyPr/>
          <a:lstStyle/>
          <a:p>
            <a:pPr>
              <a:defRPr sz="1200"/>
            </a:pPr>
            <a:endParaRPr lang="en-US"/>
          </a:p>
        </c:txPr>
        <c:crossAx val="2128375256"/>
        <c:crosses val="autoZero"/>
        <c:crossBetween val="between"/>
      </c:valAx>
      <c:dTable>
        <c:showHorzBorder val="1"/>
        <c:showVertBorder val="1"/>
        <c:showOutline val="1"/>
        <c:showKeys val="1"/>
        <c:txPr>
          <a:bodyPr/>
          <a:lstStyle/>
          <a:p>
            <a:pPr rtl="0">
              <a:defRPr sz="1200"/>
            </a:pPr>
            <a:endParaRPr lang="en-US"/>
          </a:p>
        </c:txPr>
      </c:dTable>
    </c:plotArea>
    <c:plotVisOnly val="1"/>
    <c:dispBlanksAs val="gap"/>
    <c:showDLblsOverMax val="0"/>
  </c:chart>
  <c:txPr>
    <a:bodyPr/>
    <a:lstStyle/>
    <a:p>
      <a:pPr>
        <a:defRPr sz="11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Background!$A$28</c:f>
              <c:strCache>
                <c:ptCount val="1"/>
                <c:pt idx="0">
                  <c:v>Maryland-Overall</c:v>
                </c:pt>
              </c:strCache>
            </c:strRef>
          </c:tx>
          <c:spPr>
            <a:ln>
              <a:solidFill>
                <a:srgbClr val="FFC000"/>
              </a:solidFill>
              <a:prstDash val="solid"/>
            </a:ln>
          </c:spPr>
          <c:marker>
            <c:symbol val="circle"/>
            <c:size val="5"/>
            <c:spPr>
              <a:ln>
                <a:solidFill>
                  <a:srgbClr val="FFC000"/>
                </a:solidFill>
              </a:ln>
            </c:spPr>
          </c:marker>
          <c:cat>
            <c:numRef>
              <c:f>Background!$B$27:$L$27</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Background!$B$28:$L$28</c:f>
              <c:numCache>
                <c:formatCode>0.0</c:formatCode>
                <c:ptCount val="11"/>
                <c:pt idx="0">
                  <c:v>8</c:v>
                </c:pt>
                <c:pt idx="1">
                  <c:v>8</c:v>
                </c:pt>
                <c:pt idx="2">
                  <c:v>7.2</c:v>
                </c:pt>
                <c:pt idx="3">
                  <c:v>6.7</c:v>
                </c:pt>
                <c:pt idx="4">
                  <c:v>6.7</c:v>
                </c:pt>
                <c:pt idx="5">
                  <c:v>6.3</c:v>
                </c:pt>
                <c:pt idx="6">
                  <c:v>6.6</c:v>
                </c:pt>
                <c:pt idx="7">
                  <c:v>6.5</c:v>
                </c:pt>
                <c:pt idx="8">
                  <c:v>6.7</c:v>
                </c:pt>
                <c:pt idx="9">
                  <c:v>6.5</c:v>
                </c:pt>
                <c:pt idx="10">
                  <c:v>6.5</c:v>
                </c:pt>
              </c:numCache>
            </c:numRef>
          </c:val>
          <c:smooth val="0"/>
          <c:extLst>
            <c:ext xmlns:c16="http://schemas.microsoft.com/office/drawing/2014/chart" uri="{C3380CC4-5D6E-409C-BE32-E72D297353CC}">
              <c16:uniqueId val="{00000000-2202-4BF0-9A4F-F8EE26C0D644}"/>
            </c:ext>
          </c:extLst>
        </c:ser>
        <c:ser>
          <c:idx val="1"/>
          <c:order val="1"/>
          <c:tx>
            <c:strRef>
              <c:f>Background!$A$29</c:f>
              <c:strCache>
                <c:ptCount val="1"/>
                <c:pt idx="0">
                  <c:v>Baltimore City-White</c:v>
                </c:pt>
              </c:strCache>
            </c:strRef>
          </c:tx>
          <c:spPr>
            <a:ln>
              <a:solidFill>
                <a:srgbClr val="FF9933"/>
              </a:solidFill>
              <a:prstDash val="solid"/>
            </a:ln>
          </c:spPr>
          <c:marker>
            <c:symbol val="circle"/>
            <c:size val="7"/>
            <c:spPr>
              <a:ln>
                <a:solidFill>
                  <a:srgbClr val="FF9933"/>
                </a:solidFill>
              </a:ln>
            </c:spPr>
          </c:marker>
          <c:cat>
            <c:numRef>
              <c:f>Background!$B$27:$L$27</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Background!$B$29:$L$29</c:f>
              <c:numCache>
                <c:formatCode>0.0</c:formatCode>
                <c:ptCount val="11"/>
                <c:pt idx="0">
                  <c:v>1.8</c:v>
                </c:pt>
                <c:pt idx="1">
                  <c:v>7.3</c:v>
                </c:pt>
                <c:pt idx="2">
                  <c:v>3.5</c:v>
                </c:pt>
                <c:pt idx="3">
                  <c:v>3.6</c:v>
                </c:pt>
                <c:pt idx="4">
                  <c:v>3.1</c:v>
                </c:pt>
                <c:pt idx="5">
                  <c:v>3.4</c:v>
                </c:pt>
                <c:pt idx="6">
                  <c:v>6.8</c:v>
                </c:pt>
                <c:pt idx="7">
                  <c:v>7.1</c:v>
                </c:pt>
                <c:pt idx="8">
                  <c:v>5.4</c:v>
                </c:pt>
                <c:pt idx="9">
                  <c:v>4.5</c:v>
                </c:pt>
                <c:pt idx="10">
                  <c:v>2.9</c:v>
                </c:pt>
              </c:numCache>
            </c:numRef>
          </c:val>
          <c:smooth val="0"/>
          <c:extLst>
            <c:ext xmlns:c16="http://schemas.microsoft.com/office/drawing/2014/chart" uri="{C3380CC4-5D6E-409C-BE32-E72D297353CC}">
              <c16:uniqueId val="{00000001-2202-4BF0-9A4F-F8EE26C0D644}"/>
            </c:ext>
          </c:extLst>
        </c:ser>
        <c:ser>
          <c:idx val="2"/>
          <c:order val="2"/>
          <c:tx>
            <c:strRef>
              <c:f>Background!$A$30</c:f>
              <c:strCache>
                <c:ptCount val="1"/>
                <c:pt idx="0">
                  <c:v>Baltimore City-Black</c:v>
                </c:pt>
              </c:strCache>
            </c:strRef>
          </c:tx>
          <c:spPr>
            <a:ln cmpd="sng">
              <a:solidFill>
                <a:srgbClr val="7030A0"/>
              </a:solidFill>
              <a:prstDash val="solid"/>
            </a:ln>
          </c:spPr>
          <c:marker>
            <c:symbol val="circle"/>
            <c:size val="5"/>
            <c:spPr>
              <a:ln>
                <a:solidFill>
                  <a:srgbClr val="7030A0"/>
                </a:solidFill>
              </a:ln>
            </c:spPr>
          </c:marker>
          <c:cat>
            <c:numRef>
              <c:f>Background!$B$27:$L$27</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Background!$B$30:$L$30</c:f>
              <c:numCache>
                <c:formatCode>0.0</c:formatCode>
                <c:ptCount val="11"/>
                <c:pt idx="0">
                  <c:v>15.5</c:v>
                </c:pt>
                <c:pt idx="1">
                  <c:v>14.3</c:v>
                </c:pt>
                <c:pt idx="2">
                  <c:v>18.5</c:v>
                </c:pt>
                <c:pt idx="3">
                  <c:v>14.7</c:v>
                </c:pt>
                <c:pt idx="4">
                  <c:v>14.5</c:v>
                </c:pt>
                <c:pt idx="5">
                  <c:v>12.6</c:v>
                </c:pt>
                <c:pt idx="6">
                  <c:v>12.5</c:v>
                </c:pt>
                <c:pt idx="7">
                  <c:v>12.8</c:v>
                </c:pt>
                <c:pt idx="8">
                  <c:v>9.6999999999999993</c:v>
                </c:pt>
                <c:pt idx="9">
                  <c:v>11</c:v>
                </c:pt>
                <c:pt idx="10">
                  <c:v>12.2</c:v>
                </c:pt>
              </c:numCache>
            </c:numRef>
          </c:val>
          <c:smooth val="0"/>
          <c:extLst>
            <c:ext xmlns:c16="http://schemas.microsoft.com/office/drawing/2014/chart" uri="{C3380CC4-5D6E-409C-BE32-E72D297353CC}">
              <c16:uniqueId val="{00000002-2202-4BF0-9A4F-F8EE26C0D644}"/>
            </c:ext>
          </c:extLst>
        </c:ser>
        <c:ser>
          <c:idx val="3"/>
          <c:order val="3"/>
          <c:tx>
            <c:strRef>
              <c:f>Background!$A$31</c:f>
              <c:strCache>
                <c:ptCount val="1"/>
                <c:pt idx="0">
                  <c:v>Baltimore City-Overall</c:v>
                </c:pt>
              </c:strCache>
            </c:strRef>
          </c:tx>
          <c:spPr>
            <a:ln>
              <a:solidFill>
                <a:srgbClr val="6699FF"/>
              </a:solidFill>
            </a:ln>
          </c:spPr>
          <c:marker>
            <c:symbol val="circle"/>
            <c:size val="5"/>
            <c:spPr>
              <a:ln>
                <a:solidFill>
                  <a:srgbClr val="6699FF"/>
                </a:solidFill>
              </a:ln>
            </c:spPr>
          </c:marker>
          <c:cat>
            <c:numRef>
              <c:f>Background!$B$27:$L$27</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Background!$B$31:$L$31</c:f>
              <c:numCache>
                <c:formatCode>0.0</c:formatCode>
                <c:ptCount val="11"/>
                <c:pt idx="0">
                  <c:v>11.3</c:v>
                </c:pt>
                <c:pt idx="1">
                  <c:v>12.1</c:v>
                </c:pt>
                <c:pt idx="2">
                  <c:v>13.5</c:v>
                </c:pt>
                <c:pt idx="3">
                  <c:v>11</c:v>
                </c:pt>
                <c:pt idx="4">
                  <c:v>10.5</c:v>
                </c:pt>
                <c:pt idx="5">
                  <c:v>9.6999999999999993</c:v>
                </c:pt>
                <c:pt idx="6">
                  <c:v>10.3</c:v>
                </c:pt>
                <c:pt idx="7">
                  <c:v>10.4</c:v>
                </c:pt>
                <c:pt idx="8">
                  <c:v>8.4</c:v>
                </c:pt>
                <c:pt idx="9">
                  <c:v>8.8000000000000007</c:v>
                </c:pt>
                <c:pt idx="10">
                  <c:v>8.6999999999999993</c:v>
                </c:pt>
              </c:numCache>
            </c:numRef>
          </c:val>
          <c:smooth val="0"/>
          <c:extLst>
            <c:ext xmlns:c16="http://schemas.microsoft.com/office/drawing/2014/chart" uri="{C3380CC4-5D6E-409C-BE32-E72D297353CC}">
              <c16:uniqueId val="{00000003-2202-4BF0-9A4F-F8EE26C0D644}"/>
            </c:ext>
          </c:extLst>
        </c:ser>
        <c:dLbls>
          <c:showLegendKey val="0"/>
          <c:showVal val="0"/>
          <c:showCatName val="0"/>
          <c:showSerName val="0"/>
          <c:showPercent val="0"/>
          <c:showBubbleSize val="0"/>
        </c:dLbls>
        <c:marker val="1"/>
        <c:smooth val="0"/>
        <c:axId val="2125578104"/>
        <c:axId val="2125574904"/>
      </c:lineChart>
      <c:catAx>
        <c:axId val="2125578104"/>
        <c:scaling>
          <c:orientation val="minMax"/>
        </c:scaling>
        <c:delete val="0"/>
        <c:axPos val="b"/>
        <c:numFmt formatCode="General" sourceLinked="1"/>
        <c:majorTickMark val="out"/>
        <c:minorTickMark val="none"/>
        <c:tickLblPos val="nextTo"/>
        <c:crossAx val="2125574904"/>
        <c:crosses val="autoZero"/>
        <c:auto val="1"/>
        <c:lblAlgn val="ctr"/>
        <c:lblOffset val="100"/>
        <c:noMultiLvlLbl val="0"/>
      </c:catAx>
      <c:valAx>
        <c:axId val="2125574904"/>
        <c:scaling>
          <c:orientation val="minMax"/>
        </c:scaling>
        <c:delete val="0"/>
        <c:axPos val="l"/>
        <c:majorGridlines>
          <c:spPr>
            <a:ln>
              <a:gradFill>
                <a:gsLst>
                  <a:gs pos="0">
                    <a:srgbClr val="5B9BD5">
                      <a:tint val="66000"/>
                      <a:satMod val="160000"/>
                    </a:srgbClr>
                  </a:gs>
                  <a:gs pos="50000">
                    <a:srgbClr val="5B9BD5">
                      <a:tint val="44500"/>
                      <a:satMod val="160000"/>
                    </a:srgbClr>
                  </a:gs>
                  <a:gs pos="100000">
                    <a:srgbClr val="5B9BD5">
                      <a:tint val="23500"/>
                      <a:satMod val="160000"/>
                    </a:srgbClr>
                  </a:gs>
                </a:gsLst>
                <a:lin ang="5400000" scaled="0"/>
              </a:gradFill>
            </a:ln>
          </c:spPr>
        </c:majorGridlines>
        <c:title>
          <c:tx>
            <c:rich>
              <a:bodyPr rot="-5400000" vert="horz"/>
              <a:lstStyle/>
              <a:p>
                <a:pPr>
                  <a:defRPr sz="1200"/>
                </a:pPr>
                <a:r>
                  <a:rPr lang="en-US" sz="1200"/>
                  <a:t>Rate</a:t>
                </a:r>
                <a:r>
                  <a:rPr lang="en-US" sz="1200" baseline="0"/>
                  <a:t> per 1000 Live Births</a:t>
                </a:r>
                <a:endParaRPr lang="en-US" sz="1200"/>
              </a:p>
            </c:rich>
          </c:tx>
          <c:layout>
            <c:manualLayout>
              <c:xMode val="edge"/>
              <c:yMode val="edge"/>
              <c:x val="0.11687332891799738"/>
              <c:y val="0.32356548103900806"/>
            </c:manualLayout>
          </c:layout>
          <c:overlay val="0"/>
        </c:title>
        <c:numFmt formatCode="0" sourceLinked="0"/>
        <c:majorTickMark val="out"/>
        <c:minorTickMark val="none"/>
        <c:tickLblPos val="nextTo"/>
        <c:txPr>
          <a:bodyPr/>
          <a:lstStyle/>
          <a:p>
            <a:pPr>
              <a:defRPr sz="1200"/>
            </a:pPr>
            <a:endParaRPr lang="en-US"/>
          </a:p>
        </c:txPr>
        <c:crossAx val="2125578104"/>
        <c:crosses val="autoZero"/>
        <c:crossBetween val="between"/>
      </c:valAx>
      <c:dTable>
        <c:showHorzBorder val="1"/>
        <c:showVertBorder val="1"/>
        <c:showOutline val="1"/>
        <c:showKeys val="1"/>
        <c:txPr>
          <a:bodyPr/>
          <a:lstStyle/>
          <a:p>
            <a:pPr rtl="0">
              <a:defRPr sz="1200"/>
            </a:pPr>
            <a:endParaRPr lang="en-US"/>
          </a:p>
        </c:txPr>
      </c:dTable>
      <c:spPr>
        <a:ln>
          <a:solidFill>
            <a:srgbClr val="7030A0"/>
          </a:solidFill>
        </a:ln>
      </c:spPr>
    </c:plotArea>
    <c:plotVisOnly val="1"/>
    <c:dispBlanksAs val="gap"/>
    <c:showDLblsOverMax val="0"/>
  </c:chart>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Live Births</a:t>
            </a:r>
          </a:p>
        </c:rich>
      </c:tx>
      <c:overlay val="0"/>
    </c:title>
    <c:autoTitleDeleted val="0"/>
    <c:plotArea>
      <c:layout/>
      <c:pieChart>
        <c:varyColors val="1"/>
        <c:ser>
          <c:idx val="0"/>
          <c:order val="0"/>
          <c:tx>
            <c:strRef>
              <c:f>'BW Pie'!$A$23</c:f>
              <c:strCache>
                <c:ptCount val="1"/>
                <c:pt idx="0">
                  <c:v>NH Black</c:v>
                </c:pt>
              </c:strCache>
            </c:strRef>
          </c:tx>
          <c:dPt>
            <c:idx val="2"/>
            <c:bubble3D val="0"/>
            <c:spPr>
              <a:solidFill>
                <a:srgbClr val="7030A0"/>
              </a:solidFill>
            </c:spPr>
            <c:extLst>
              <c:ext xmlns:c16="http://schemas.microsoft.com/office/drawing/2014/chart" uri="{C3380CC4-5D6E-409C-BE32-E72D297353CC}">
                <c16:uniqueId val="{00000001-4686-4912-9B24-034C5A6CA2AF}"/>
              </c:ext>
            </c:extLst>
          </c:dPt>
          <c:dPt>
            <c:idx val="4"/>
            <c:bubble3D val="0"/>
            <c:extLst>
              <c:ext xmlns:c16="http://schemas.microsoft.com/office/drawing/2014/chart" uri="{C3380CC4-5D6E-409C-BE32-E72D297353CC}">
                <c16:uniqueId val="{00000000-2A72-47D7-9958-8F25DAFFBC25}"/>
              </c:ext>
            </c:extLst>
          </c:dPt>
          <c:dLbls>
            <c:dLbl>
              <c:idx val="2"/>
              <c:layout>
                <c:manualLayout>
                  <c:x val="5.8268299795858944E-2"/>
                  <c:y val="2.74380086050887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686-4912-9B24-034C5A6CA2AF}"/>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'BW Pie'!$B$17:$F$17</c:f>
              <c:strCache>
                <c:ptCount val="4"/>
                <c:pt idx="0">
                  <c:v>Extremely</c:v>
                </c:pt>
                <c:pt idx="1">
                  <c:v>Very Low</c:v>
                </c:pt>
                <c:pt idx="2">
                  <c:v>Low </c:v>
                </c:pt>
                <c:pt idx="3">
                  <c:v>Normal </c:v>
                </c:pt>
              </c:strCache>
            </c:strRef>
          </c:cat>
          <c:val>
            <c:numRef>
              <c:f>'BW Pie'!$B$23:$F$23</c:f>
              <c:numCache>
                <c:formatCode>General</c:formatCode>
                <c:ptCount val="4"/>
                <c:pt idx="0">
                  <c:v>1.72</c:v>
                </c:pt>
                <c:pt idx="1">
                  <c:v>1.57</c:v>
                </c:pt>
                <c:pt idx="2">
                  <c:v>11.42</c:v>
                </c:pt>
                <c:pt idx="3">
                  <c:v>85.29</c:v>
                </c:pt>
              </c:numCache>
            </c:numRef>
          </c:val>
          <c:extLst>
            <c:ext xmlns:c16="http://schemas.microsoft.com/office/drawing/2014/chart" uri="{C3380CC4-5D6E-409C-BE32-E72D297353CC}">
              <c16:uniqueId val="{00000001-2A72-47D7-9958-8F25DAFFBC25}"/>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Deaths</a:t>
            </a:r>
          </a:p>
        </c:rich>
      </c:tx>
      <c:overlay val="0"/>
    </c:title>
    <c:autoTitleDeleted val="0"/>
    <c:plotArea>
      <c:layout/>
      <c:pieChart>
        <c:varyColors val="1"/>
        <c:ser>
          <c:idx val="0"/>
          <c:order val="0"/>
          <c:tx>
            <c:strRef>
              <c:f>'BW Pie'!$K$23</c:f>
              <c:strCache>
                <c:ptCount val="1"/>
                <c:pt idx="0">
                  <c:v>NH Black</c:v>
                </c:pt>
              </c:strCache>
            </c:strRef>
          </c:tx>
          <c:dPt>
            <c:idx val="2"/>
            <c:bubble3D val="0"/>
            <c:spPr>
              <a:solidFill>
                <a:srgbClr val="7030A0"/>
              </a:solidFill>
            </c:spPr>
            <c:extLst>
              <c:ext xmlns:c16="http://schemas.microsoft.com/office/drawing/2014/chart" uri="{C3380CC4-5D6E-409C-BE32-E72D297353CC}">
                <c16:uniqueId val="{00000001-11B6-4081-9F6C-C103E54B5CBE}"/>
              </c:ext>
            </c:extLst>
          </c:dPt>
          <c:dPt>
            <c:idx val="4"/>
            <c:bubble3D val="0"/>
            <c:extLst>
              <c:ext xmlns:c16="http://schemas.microsoft.com/office/drawing/2014/chart" uri="{C3380CC4-5D6E-409C-BE32-E72D297353CC}">
                <c16:uniqueId val="{00000000-7996-4A79-9BDA-D3520C106EDD}"/>
              </c:ext>
            </c:extLst>
          </c:dPt>
          <c:dLbls>
            <c:dLbl>
              <c:idx val="2"/>
              <c:layout>
                <c:manualLayout>
                  <c:x val="-2.8937713954586844E-2"/>
                  <c:y val="-8.127134793082371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1B6-4081-9F6C-C103E54B5CBE}"/>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'BW Pie'!$L$17:$P$17</c:f>
              <c:strCache>
                <c:ptCount val="4"/>
                <c:pt idx="0">
                  <c:v>Extremely</c:v>
                </c:pt>
                <c:pt idx="1">
                  <c:v>Very Low</c:v>
                </c:pt>
                <c:pt idx="2">
                  <c:v>Low </c:v>
                </c:pt>
                <c:pt idx="3">
                  <c:v>Normal </c:v>
                </c:pt>
              </c:strCache>
            </c:strRef>
          </c:cat>
          <c:val>
            <c:numRef>
              <c:f>'BW Pie'!$L$23:$P$23</c:f>
              <c:numCache>
                <c:formatCode>General</c:formatCode>
                <c:ptCount val="4"/>
                <c:pt idx="0">
                  <c:v>61.11</c:v>
                </c:pt>
                <c:pt idx="1">
                  <c:v>3.92</c:v>
                </c:pt>
                <c:pt idx="2">
                  <c:v>11.76</c:v>
                </c:pt>
                <c:pt idx="3">
                  <c:v>23.2</c:v>
                </c:pt>
              </c:numCache>
            </c:numRef>
          </c:val>
          <c:extLst>
            <c:ext xmlns:c16="http://schemas.microsoft.com/office/drawing/2014/chart" uri="{C3380CC4-5D6E-409C-BE32-E72D297353CC}">
              <c16:uniqueId val="{00000001-7996-4A79-9BDA-D3520C106EDD}"/>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Live Births</a:t>
            </a:r>
          </a:p>
        </c:rich>
      </c:tx>
      <c:overlay val="0"/>
    </c:title>
    <c:autoTitleDeleted val="0"/>
    <c:plotArea>
      <c:layout/>
      <c:pieChart>
        <c:varyColors val="1"/>
        <c:ser>
          <c:idx val="0"/>
          <c:order val="0"/>
          <c:tx>
            <c:strRef>
              <c:f>'BW Pie'!$A$26</c:f>
              <c:strCache>
                <c:ptCount val="1"/>
                <c:pt idx="0">
                  <c:v>Hispanic/Latinx</c:v>
                </c:pt>
              </c:strCache>
            </c:strRef>
          </c:tx>
          <c:dPt>
            <c:idx val="2"/>
            <c:bubble3D val="0"/>
            <c:spPr>
              <a:solidFill>
                <a:srgbClr val="7030A0"/>
              </a:solidFill>
            </c:spPr>
            <c:extLst>
              <c:ext xmlns:c16="http://schemas.microsoft.com/office/drawing/2014/chart" uri="{C3380CC4-5D6E-409C-BE32-E72D297353CC}">
                <c16:uniqueId val="{00000001-4536-4FD9-8706-C8A2BF8E9203}"/>
              </c:ext>
            </c:extLst>
          </c:dPt>
          <c:dPt>
            <c:idx val="4"/>
            <c:bubble3D val="0"/>
            <c:extLst>
              <c:ext xmlns:c16="http://schemas.microsoft.com/office/drawing/2014/chart" uri="{C3380CC4-5D6E-409C-BE32-E72D297353CC}">
                <c16:uniqueId val="{00000000-F6CB-46C4-B4AE-DA67F7EC37D6}"/>
              </c:ext>
            </c:extLst>
          </c:dPt>
          <c:dLbls>
            <c:dLbl>
              <c:idx val="1"/>
              <c:layout>
                <c:manualLayout>
                  <c:x val="0.24158181490851499"/>
                  <c:y val="7.04306139814715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6CB-46C4-B4AE-DA67F7EC37D6}"/>
                </c:ext>
              </c:extLst>
            </c:dLbl>
            <c:dLbl>
              <c:idx val="2"/>
              <c:layout>
                <c:manualLayout>
                  <c:x val="0.26513463594828424"/>
                  <c:y val="0.1585086110811491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536-4FD9-8706-C8A2BF8E9203}"/>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'BW Pie'!$B$17:$F$17</c:f>
              <c:strCache>
                <c:ptCount val="4"/>
                <c:pt idx="0">
                  <c:v>Extremely</c:v>
                </c:pt>
                <c:pt idx="1">
                  <c:v>Very Low</c:v>
                </c:pt>
                <c:pt idx="2">
                  <c:v>Low </c:v>
                </c:pt>
                <c:pt idx="3">
                  <c:v>Normal </c:v>
                </c:pt>
              </c:strCache>
            </c:strRef>
          </c:cat>
          <c:val>
            <c:numRef>
              <c:f>'BW Pie'!$B$26:$F$26</c:f>
              <c:numCache>
                <c:formatCode>General</c:formatCode>
                <c:ptCount val="4"/>
                <c:pt idx="0">
                  <c:v>0.75</c:v>
                </c:pt>
                <c:pt idx="1">
                  <c:v>0.54</c:v>
                </c:pt>
                <c:pt idx="2">
                  <c:v>6.48</c:v>
                </c:pt>
                <c:pt idx="3">
                  <c:v>92.23</c:v>
                </c:pt>
              </c:numCache>
            </c:numRef>
          </c:val>
          <c:extLst>
            <c:ext xmlns:c16="http://schemas.microsoft.com/office/drawing/2014/chart" uri="{C3380CC4-5D6E-409C-BE32-E72D297353CC}">
              <c16:uniqueId val="{00000002-F6CB-46C4-B4AE-DA67F7EC37D6}"/>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Deaths</a:t>
            </a:r>
          </a:p>
        </c:rich>
      </c:tx>
      <c:layout>
        <c:manualLayout>
          <c:xMode val="edge"/>
          <c:yMode val="edge"/>
          <c:x val="0.42634107681477651"/>
          <c:y val="8.3333333333333329E-2"/>
        </c:manualLayout>
      </c:layout>
      <c:overlay val="0"/>
    </c:title>
    <c:autoTitleDeleted val="0"/>
    <c:plotArea>
      <c:layout>
        <c:manualLayout>
          <c:layoutTarget val="inner"/>
          <c:xMode val="edge"/>
          <c:yMode val="edge"/>
          <c:x val="0.2215752901017243"/>
          <c:y val="0.24709835928043239"/>
          <c:w val="0.54200711923996514"/>
          <c:h val="0.66699049605100735"/>
        </c:manualLayout>
      </c:layout>
      <c:pieChart>
        <c:varyColors val="1"/>
        <c:ser>
          <c:idx val="0"/>
          <c:order val="0"/>
          <c:tx>
            <c:strRef>
              <c:f>'BW Pie'!$K$26</c:f>
              <c:strCache>
                <c:ptCount val="1"/>
                <c:pt idx="0">
                  <c:v>Hispanic/Latinx</c:v>
                </c:pt>
              </c:strCache>
            </c:strRef>
          </c:tx>
          <c:dPt>
            <c:idx val="2"/>
            <c:bubble3D val="0"/>
            <c:spPr>
              <a:solidFill>
                <a:srgbClr val="7030A0"/>
              </a:solidFill>
            </c:spPr>
            <c:extLst>
              <c:ext xmlns:c16="http://schemas.microsoft.com/office/drawing/2014/chart" uri="{C3380CC4-5D6E-409C-BE32-E72D297353CC}">
                <c16:uniqueId val="{00000001-E63B-4B0C-BD2B-A06BA07470A8}"/>
              </c:ext>
            </c:extLst>
          </c:dPt>
          <c:dPt>
            <c:idx val="4"/>
            <c:bubble3D val="0"/>
            <c:extLst>
              <c:ext xmlns:c16="http://schemas.microsoft.com/office/drawing/2014/chart" uri="{C3380CC4-5D6E-409C-BE32-E72D297353CC}">
                <c16:uniqueId val="{00000000-310C-47AD-A474-AB0DCED8B522}"/>
              </c:ext>
            </c:extLst>
          </c:dPt>
          <c:dLbls>
            <c:dLbl>
              <c:idx val="2"/>
              <c:layout>
                <c:manualLayout>
                  <c:x val="-7.5454329310079574E-2"/>
                  <c:y val="1.65695990587383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63B-4B0C-BD2B-A06BA07470A8}"/>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'BW Pie'!$L$17:$P$17</c:f>
              <c:strCache>
                <c:ptCount val="4"/>
                <c:pt idx="0">
                  <c:v>Extremely</c:v>
                </c:pt>
                <c:pt idx="1">
                  <c:v>Very Low</c:v>
                </c:pt>
                <c:pt idx="2">
                  <c:v>Low </c:v>
                </c:pt>
                <c:pt idx="3">
                  <c:v>Normal </c:v>
                </c:pt>
              </c:strCache>
              <c:extLst/>
            </c:strRef>
          </c:cat>
          <c:val>
            <c:numRef>
              <c:f>'BW Pie'!$L$26:$P$26</c:f>
              <c:numCache>
                <c:formatCode>General</c:formatCode>
                <c:ptCount val="4"/>
                <c:pt idx="0">
                  <c:v>52.63</c:v>
                </c:pt>
                <c:pt idx="1">
                  <c:v>5.26</c:v>
                </c:pt>
                <c:pt idx="2">
                  <c:v>10.53</c:v>
                </c:pt>
                <c:pt idx="3">
                  <c:v>31.58</c:v>
                </c:pt>
              </c:numCache>
              <c:extLst/>
            </c:numRef>
          </c:val>
          <c:extLst>
            <c:ext xmlns:c16="http://schemas.microsoft.com/office/drawing/2014/chart" uri="{C3380CC4-5D6E-409C-BE32-E72D297353CC}">
              <c16:uniqueId val="{00000001-310C-47AD-A474-AB0DCED8B522}"/>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Live Births </a:t>
            </a:r>
          </a:p>
        </c:rich>
      </c:tx>
      <c:overlay val="0"/>
    </c:title>
    <c:autoTitleDeleted val="0"/>
    <c:plotArea>
      <c:layout/>
      <c:pieChart>
        <c:varyColors val="1"/>
        <c:ser>
          <c:idx val="0"/>
          <c:order val="0"/>
          <c:tx>
            <c:strRef>
              <c:f>'BW Pie'!$A$20</c:f>
              <c:strCache>
                <c:ptCount val="1"/>
                <c:pt idx="0">
                  <c:v>NH White</c:v>
                </c:pt>
              </c:strCache>
            </c:strRef>
          </c:tx>
          <c:dPt>
            <c:idx val="2"/>
            <c:bubble3D val="0"/>
            <c:spPr>
              <a:solidFill>
                <a:srgbClr val="7030A0"/>
              </a:solidFill>
            </c:spPr>
            <c:extLst>
              <c:ext xmlns:c16="http://schemas.microsoft.com/office/drawing/2014/chart" uri="{C3380CC4-5D6E-409C-BE32-E72D297353CC}">
                <c16:uniqueId val="{00000001-21F9-4C4A-B8A9-24DE370A02F5}"/>
              </c:ext>
            </c:extLst>
          </c:dPt>
          <c:dPt>
            <c:idx val="4"/>
            <c:bubble3D val="0"/>
            <c:extLst>
              <c:ext xmlns:c16="http://schemas.microsoft.com/office/drawing/2014/chart" uri="{C3380CC4-5D6E-409C-BE32-E72D297353CC}">
                <c16:uniqueId val="{00000000-EF50-4B85-A832-FE7A2A3B07D7}"/>
              </c:ext>
            </c:extLst>
          </c:dPt>
          <c:dLbls>
            <c:dLbl>
              <c:idx val="0"/>
              <c:layout>
                <c:manualLayout>
                  <c:x val="0.25423508864365935"/>
                  <c:y val="-7.21434820647419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47-41C0-8478-A772F3867989}"/>
                </c:ext>
              </c:extLst>
            </c:dLbl>
            <c:dLbl>
              <c:idx val="1"/>
              <c:layout>
                <c:manualLayout>
                  <c:x val="0.25831092413087398"/>
                  <c:y val="3.0341926437277501E-2"/>
                </c:manualLayout>
              </c:layout>
              <c:numFmt formatCode="0.0%" sourceLinked="0"/>
              <c:spPr>
                <a:noFill/>
                <a:ln>
                  <a:noFill/>
                </a:ln>
                <a:effectLst/>
              </c:spPr>
              <c:txPr>
                <a:bodyPr wrap="square" lIns="38100" tIns="19050" rIns="38100" bIns="19050" anchor="ctr">
                  <a:spAutoFit/>
                </a:bodyPr>
                <a:lstStyle/>
                <a:p>
                  <a:pPr>
                    <a:defRPr sz="1100" b="1"/>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F50-4B85-A832-FE7A2A3B07D7}"/>
                </c:ext>
              </c:extLst>
            </c:dLbl>
            <c:dLbl>
              <c:idx val="2"/>
              <c:layout>
                <c:manualLayout>
                  <c:x val="0.22764969899208695"/>
                  <c:y val="0.13254569206246478"/>
                </c:manualLayout>
              </c:layout>
              <c:numFmt formatCode="0.0%" sourceLinked="0"/>
              <c:spPr>
                <a:noFill/>
                <a:ln>
                  <a:noFill/>
                </a:ln>
                <a:effectLst/>
              </c:spPr>
              <c:txPr>
                <a:bodyPr wrap="square" lIns="38100" tIns="19050" rIns="38100" bIns="19050" anchor="ctr">
                  <a:spAutoFit/>
                </a:bodyPr>
                <a:lstStyle/>
                <a:p>
                  <a:pPr>
                    <a:defRPr sz="1100" b="1"/>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1F9-4C4A-B8A9-24DE370A02F5}"/>
                </c:ext>
              </c:extLst>
            </c:dLbl>
            <c:dLbl>
              <c:idx val="3"/>
              <c:numFmt formatCode="0.0%" sourceLinked="0"/>
              <c:spPr>
                <a:noFill/>
                <a:ln>
                  <a:noFill/>
                </a:ln>
                <a:effectLst/>
              </c:spPr>
              <c:txPr>
                <a:bodyPr wrap="square" lIns="38100" tIns="19050" rIns="38100" bIns="19050" anchor="ctr">
                  <a:spAutoFit/>
                </a:bodyPr>
                <a:lstStyle/>
                <a:p>
                  <a:pPr>
                    <a:defRPr sz="1100" b="1"/>
                  </a:pPr>
                  <a:endParaRPr lang="en-US"/>
                </a:p>
              </c:txPr>
              <c:showLegendKey val="0"/>
              <c:showVal val="0"/>
              <c:showCatName val="1"/>
              <c:showSerName val="0"/>
              <c:showPercent val="1"/>
              <c:showBubbleSize val="0"/>
              <c:extLst>
                <c:ext xmlns:c16="http://schemas.microsoft.com/office/drawing/2014/chart" uri="{C3380CC4-5D6E-409C-BE32-E72D297353CC}">
                  <c16:uniqueId val="{00000004-0C47-41C0-8478-A772F3867989}"/>
                </c:ext>
              </c:extLst>
            </c:dLbl>
            <c:spPr>
              <a:noFill/>
              <a:ln>
                <a:noFill/>
              </a:ln>
              <a:effectLst/>
            </c:spPr>
            <c:txPr>
              <a:bodyPr wrap="square" lIns="38100" tIns="19050" rIns="38100" bIns="19050" anchor="ctr">
                <a:spAutoFit/>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'BW Pie'!$B$17:$F$17</c:f>
              <c:strCache>
                <c:ptCount val="4"/>
                <c:pt idx="0">
                  <c:v>Extremely</c:v>
                </c:pt>
                <c:pt idx="1">
                  <c:v>Very Low</c:v>
                </c:pt>
                <c:pt idx="2">
                  <c:v>Low </c:v>
                </c:pt>
                <c:pt idx="3">
                  <c:v>Normal </c:v>
                </c:pt>
              </c:strCache>
            </c:strRef>
          </c:cat>
          <c:val>
            <c:numRef>
              <c:f>'BW Pie'!$B$20:$F$20</c:f>
              <c:numCache>
                <c:formatCode>General</c:formatCode>
                <c:ptCount val="4"/>
                <c:pt idx="0">
                  <c:v>0.5</c:v>
                </c:pt>
                <c:pt idx="1">
                  <c:v>0.65</c:v>
                </c:pt>
                <c:pt idx="2">
                  <c:v>6.2</c:v>
                </c:pt>
                <c:pt idx="3">
                  <c:v>92.65</c:v>
                </c:pt>
              </c:numCache>
            </c:numRef>
          </c:val>
          <c:extLst>
            <c:ext xmlns:c16="http://schemas.microsoft.com/office/drawing/2014/chart" uri="{C3380CC4-5D6E-409C-BE32-E72D297353CC}">
              <c16:uniqueId val="{00000002-EF50-4B85-A832-FE7A2A3B07D7}"/>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Deaths</a:t>
            </a:r>
          </a:p>
        </c:rich>
      </c:tx>
      <c:overlay val="0"/>
    </c:title>
    <c:autoTitleDeleted val="0"/>
    <c:plotArea>
      <c:layout/>
      <c:pieChart>
        <c:varyColors val="1"/>
        <c:ser>
          <c:idx val="0"/>
          <c:order val="0"/>
          <c:tx>
            <c:strRef>
              <c:f>'BW Pie'!$K$20</c:f>
              <c:strCache>
                <c:ptCount val="1"/>
                <c:pt idx="0">
                  <c:v>NH White</c:v>
                </c:pt>
              </c:strCache>
            </c:strRef>
          </c:tx>
          <c:dPt>
            <c:idx val="2"/>
            <c:bubble3D val="0"/>
            <c:spPr>
              <a:solidFill>
                <a:srgbClr val="7030A0"/>
              </a:solidFill>
            </c:spPr>
            <c:extLst>
              <c:ext xmlns:c16="http://schemas.microsoft.com/office/drawing/2014/chart" uri="{C3380CC4-5D6E-409C-BE32-E72D297353CC}">
                <c16:uniqueId val="{00000001-CBE9-4876-8141-B3C1602CF8A3}"/>
              </c:ext>
            </c:extLst>
          </c:dPt>
          <c:dPt>
            <c:idx val="4"/>
            <c:bubble3D val="0"/>
            <c:extLst>
              <c:ext xmlns:c16="http://schemas.microsoft.com/office/drawing/2014/chart" uri="{C3380CC4-5D6E-409C-BE32-E72D297353CC}">
                <c16:uniqueId val="{00000000-E3B3-4059-AE10-079F254743B3}"/>
              </c:ext>
            </c:extLst>
          </c:dPt>
          <c:dLbls>
            <c:dLbl>
              <c:idx val="2"/>
              <c:layout>
                <c:manualLayout>
                  <c:x val="-0.10266898455874843"/>
                  <c:y val="-4.2617960426190765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BE9-4876-8141-B3C1602CF8A3}"/>
                </c:ext>
              </c:extLst>
            </c:dLbl>
            <c:numFmt formatCode="0.0%" sourceLinked="0"/>
            <c:spPr>
              <a:noFill/>
              <a:ln>
                <a:noFill/>
              </a:ln>
              <a:effectLst/>
            </c:spPr>
            <c:txPr>
              <a:bodyPr/>
              <a:lstStyle/>
              <a:p>
                <a:pPr>
                  <a:defRPr sz="11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'BW Pie'!$L$17:$P$17</c:f>
              <c:strCache>
                <c:ptCount val="4"/>
                <c:pt idx="0">
                  <c:v>Extremely</c:v>
                </c:pt>
                <c:pt idx="1">
                  <c:v>Very Low</c:v>
                </c:pt>
                <c:pt idx="2">
                  <c:v>Low </c:v>
                </c:pt>
                <c:pt idx="3">
                  <c:v>Normal </c:v>
                </c:pt>
              </c:strCache>
            </c:strRef>
          </c:cat>
          <c:val>
            <c:numRef>
              <c:f>'BW Pie'!$L$20:$P$20</c:f>
              <c:numCache>
                <c:formatCode>General</c:formatCode>
                <c:ptCount val="4"/>
                <c:pt idx="0">
                  <c:v>40</c:v>
                </c:pt>
                <c:pt idx="1">
                  <c:v>1.67</c:v>
                </c:pt>
                <c:pt idx="2">
                  <c:v>10</c:v>
                </c:pt>
                <c:pt idx="3">
                  <c:v>48.33</c:v>
                </c:pt>
              </c:numCache>
            </c:numRef>
          </c:val>
          <c:extLst>
            <c:ext xmlns:c16="http://schemas.microsoft.com/office/drawing/2014/chart" uri="{C3380CC4-5D6E-409C-BE32-E72D297353CC}">
              <c16:uniqueId val="{00000001-E3B3-4059-AE10-079F254743B3}"/>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433281335116129"/>
          <c:y val="4.066292849757417E-2"/>
          <c:w val="0.81201364296740219"/>
          <c:h val="0.80247315676449538"/>
        </c:manualLayout>
      </c:layout>
      <c:barChart>
        <c:barDir val="col"/>
        <c:grouping val="clustered"/>
        <c:varyColors val="0"/>
        <c:ser>
          <c:idx val="0"/>
          <c:order val="0"/>
          <c:tx>
            <c:strRef>
              <c:f>BW!$J$51</c:f>
              <c:strCache>
                <c:ptCount val="1"/>
                <c:pt idx="0">
                  <c:v>NH White</c:v>
                </c:pt>
              </c:strCache>
            </c:strRef>
          </c:tx>
          <c:invertIfNegative val="0"/>
          <c:cat>
            <c:strRef>
              <c:f>BW!$K$50:$O$50</c:f>
              <c:strCache>
                <c:ptCount val="5"/>
                <c:pt idx="0">
                  <c:v>Overall IMR</c:v>
                </c:pt>
                <c:pt idx="1">
                  <c:v>Extremely Low BW</c:v>
                </c:pt>
                <c:pt idx="2">
                  <c:v>Very Low BW</c:v>
                </c:pt>
                <c:pt idx="3">
                  <c:v>Low BW</c:v>
                </c:pt>
                <c:pt idx="4">
                  <c:v>Normal BW</c:v>
                </c:pt>
              </c:strCache>
            </c:strRef>
          </c:cat>
          <c:val>
            <c:numRef>
              <c:f>BW!$K$51:$O$51</c:f>
              <c:numCache>
                <c:formatCode>0.0</c:formatCode>
                <c:ptCount val="5"/>
                <c:pt idx="0">
                  <c:v>5.0811885562796855</c:v>
                </c:pt>
                <c:pt idx="1">
                  <c:v>409.09090909090912</c:v>
                </c:pt>
                <c:pt idx="2">
                  <c:v>35.087719298245609</c:v>
                </c:pt>
                <c:pt idx="3">
                  <c:v>8.8339222614840995</c:v>
                </c:pt>
                <c:pt idx="4">
                  <c:v>2.5062656641604009</c:v>
                </c:pt>
              </c:numCache>
            </c:numRef>
          </c:val>
          <c:extLst>
            <c:ext xmlns:c16="http://schemas.microsoft.com/office/drawing/2014/chart" uri="{C3380CC4-5D6E-409C-BE32-E72D297353CC}">
              <c16:uniqueId val="{00000000-71FF-4E12-A505-CEEBEDD7D4D9}"/>
            </c:ext>
          </c:extLst>
        </c:ser>
        <c:ser>
          <c:idx val="1"/>
          <c:order val="1"/>
          <c:tx>
            <c:strRef>
              <c:f>BW!$J$52</c:f>
              <c:strCache>
                <c:ptCount val="1"/>
                <c:pt idx="0">
                  <c:v>NH Black</c:v>
                </c:pt>
              </c:strCache>
            </c:strRef>
          </c:tx>
          <c:invertIfNegative val="0"/>
          <c:cat>
            <c:strRef>
              <c:f>BW!$K$50:$O$50</c:f>
              <c:strCache>
                <c:ptCount val="5"/>
                <c:pt idx="0">
                  <c:v>Overall IMR</c:v>
                </c:pt>
                <c:pt idx="1">
                  <c:v>Extremely Low BW</c:v>
                </c:pt>
                <c:pt idx="2">
                  <c:v>Very Low BW</c:v>
                </c:pt>
                <c:pt idx="3">
                  <c:v>Low BW</c:v>
                </c:pt>
                <c:pt idx="4">
                  <c:v>Normal BW</c:v>
                </c:pt>
              </c:strCache>
            </c:strRef>
          </c:cat>
          <c:val>
            <c:numRef>
              <c:f>BW!$K$52:$O$52</c:f>
              <c:numCache>
                <c:formatCode>0.0</c:formatCode>
                <c:ptCount val="5"/>
                <c:pt idx="0">
                  <c:v>11.547452080411407</c:v>
                </c:pt>
                <c:pt idx="1">
                  <c:v>432.06521739130432</c:v>
                </c:pt>
                <c:pt idx="2">
                  <c:v>26.865671641791046</c:v>
                </c:pt>
                <c:pt idx="3">
                  <c:v>10.412328196584756</c:v>
                </c:pt>
                <c:pt idx="4">
                  <c:v>2.7905449770190414</c:v>
                </c:pt>
              </c:numCache>
            </c:numRef>
          </c:val>
          <c:extLst>
            <c:ext xmlns:c16="http://schemas.microsoft.com/office/drawing/2014/chart" uri="{C3380CC4-5D6E-409C-BE32-E72D297353CC}">
              <c16:uniqueId val="{00000001-71FF-4E12-A505-CEEBEDD7D4D9}"/>
            </c:ext>
          </c:extLst>
        </c:ser>
        <c:ser>
          <c:idx val="2"/>
          <c:order val="2"/>
          <c:tx>
            <c:strRef>
              <c:f>BW!$J$53</c:f>
              <c:strCache>
                <c:ptCount val="1"/>
                <c:pt idx="0">
                  <c:v>Hispanic/Latinx</c:v>
                </c:pt>
              </c:strCache>
            </c:strRef>
          </c:tx>
          <c:invertIfNegative val="0"/>
          <c:cat>
            <c:strRef>
              <c:f>BW!$K$50:$O$50</c:f>
              <c:strCache>
                <c:ptCount val="5"/>
                <c:pt idx="0">
                  <c:v>Overall IMR</c:v>
                </c:pt>
                <c:pt idx="1">
                  <c:v>Extremely Low BW</c:v>
                </c:pt>
                <c:pt idx="2">
                  <c:v>Very Low BW</c:v>
                </c:pt>
                <c:pt idx="3">
                  <c:v>Low BW</c:v>
                </c:pt>
                <c:pt idx="4">
                  <c:v>Normal BW</c:v>
                </c:pt>
              </c:strCache>
            </c:strRef>
          </c:cat>
          <c:val>
            <c:numRef>
              <c:f>BW!$K$53:$O$53</c:f>
              <c:numCache>
                <c:formatCode>0.0</c:formatCode>
                <c:ptCount val="5"/>
                <c:pt idx="0">
                  <c:v>5.8441558441558445</c:v>
                </c:pt>
                <c:pt idx="1">
                  <c:v>428.57142857142856</c:v>
                </c:pt>
                <c:pt idx="2">
                  <c:v>0</c:v>
                </c:pt>
                <c:pt idx="3">
                  <c:v>9.9502487562189046</c:v>
                </c:pt>
                <c:pt idx="4">
                  <c:v>2.4595924104005622</c:v>
                </c:pt>
              </c:numCache>
            </c:numRef>
          </c:val>
          <c:extLst>
            <c:ext xmlns:c16="http://schemas.microsoft.com/office/drawing/2014/chart" uri="{C3380CC4-5D6E-409C-BE32-E72D297353CC}">
              <c16:uniqueId val="{00000002-71FF-4E12-A505-CEEBEDD7D4D9}"/>
            </c:ext>
          </c:extLst>
        </c:ser>
        <c:dLbls>
          <c:showLegendKey val="0"/>
          <c:showVal val="0"/>
          <c:showCatName val="0"/>
          <c:showSerName val="0"/>
          <c:showPercent val="0"/>
          <c:showBubbleSize val="0"/>
        </c:dLbls>
        <c:gapWidth val="150"/>
        <c:axId val="2128441048"/>
        <c:axId val="2128444104"/>
      </c:barChart>
      <c:catAx>
        <c:axId val="2128441048"/>
        <c:scaling>
          <c:orientation val="minMax"/>
        </c:scaling>
        <c:delete val="0"/>
        <c:axPos val="b"/>
        <c:numFmt formatCode="General" sourceLinked="0"/>
        <c:majorTickMark val="out"/>
        <c:minorTickMark val="none"/>
        <c:tickLblPos val="nextTo"/>
        <c:crossAx val="2128444104"/>
        <c:crosses val="autoZero"/>
        <c:auto val="1"/>
        <c:lblAlgn val="ctr"/>
        <c:lblOffset val="100"/>
        <c:noMultiLvlLbl val="0"/>
      </c:catAx>
      <c:valAx>
        <c:axId val="2128444104"/>
        <c:scaling>
          <c:orientation val="minMax"/>
        </c:scaling>
        <c:delete val="0"/>
        <c:axPos val="l"/>
        <c:majorGridlines>
          <c:spPr>
            <a:ln>
              <a:noFill/>
            </a:ln>
          </c:spPr>
        </c:majorGridlines>
        <c:title>
          <c:tx>
            <c:rich>
              <a:bodyPr rot="-5400000" vert="horz"/>
              <a:lstStyle/>
              <a:p>
                <a:pPr>
                  <a:defRPr sz="1200"/>
                </a:pPr>
                <a:r>
                  <a:rPr lang="en-US" sz="1200"/>
                  <a:t>Rate</a:t>
                </a:r>
                <a:r>
                  <a:rPr lang="en-US" sz="1200" baseline="0"/>
                  <a:t> per 1000 Live Births</a:t>
                </a:r>
                <a:endParaRPr lang="en-US" sz="1200"/>
              </a:p>
            </c:rich>
          </c:tx>
          <c:layout>
            <c:manualLayout>
              <c:xMode val="edge"/>
              <c:yMode val="edge"/>
              <c:x val="8.1107826679412506E-2"/>
              <c:y val="0.33368489849822902"/>
            </c:manualLayout>
          </c:layout>
          <c:overlay val="0"/>
        </c:title>
        <c:numFmt formatCode="General" sourceLinked="0"/>
        <c:majorTickMark val="out"/>
        <c:minorTickMark val="none"/>
        <c:tickLblPos val="nextTo"/>
        <c:txPr>
          <a:bodyPr/>
          <a:lstStyle/>
          <a:p>
            <a:pPr>
              <a:defRPr sz="1200"/>
            </a:pPr>
            <a:endParaRPr lang="en-US"/>
          </a:p>
        </c:txPr>
        <c:crossAx val="2128441048"/>
        <c:crosses val="autoZero"/>
        <c:crossBetween val="between"/>
      </c:valAx>
      <c:dTable>
        <c:showHorzBorder val="1"/>
        <c:showVertBorder val="1"/>
        <c:showOutline val="1"/>
        <c:showKeys val="1"/>
        <c:txPr>
          <a:bodyPr/>
          <a:lstStyle/>
          <a:p>
            <a:pPr rtl="0">
              <a:defRPr sz="1200"/>
            </a:pPr>
            <a:endParaRPr lang="en-US"/>
          </a:p>
        </c:txPr>
      </c:dTable>
    </c:plotArea>
    <c:plotVisOnly val="1"/>
    <c:dispBlanksAs val="gap"/>
    <c:showDLblsOverMax val="0"/>
  </c:chart>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'Maternal Chars'!$M$4</c:f>
              <c:strCache>
                <c:ptCount val="1"/>
                <c:pt idx="0">
                  <c:v>NH White</c:v>
                </c:pt>
              </c:strCache>
            </c:strRef>
          </c:tx>
          <c:invertIfNegative val="0"/>
          <c:cat>
            <c:strRef>
              <c:f>'Maternal Chars'!$N$3:$T$3</c:f>
              <c:strCache>
                <c:ptCount val="6"/>
                <c:pt idx="0">
                  <c:v>15-17 yrs</c:v>
                </c:pt>
                <c:pt idx="1">
                  <c:v>18-19 yrs</c:v>
                </c:pt>
                <c:pt idx="2">
                  <c:v>20-24 yrs</c:v>
                </c:pt>
                <c:pt idx="3">
                  <c:v>25-29 yrs</c:v>
                </c:pt>
                <c:pt idx="4">
                  <c:v>30-34 yrs</c:v>
                </c:pt>
                <c:pt idx="5">
                  <c:v>35-39 yrs</c:v>
                </c:pt>
              </c:strCache>
            </c:strRef>
          </c:cat>
          <c:val>
            <c:numRef>
              <c:f>'Maternal Chars'!$N$4:$T$4</c:f>
              <c:numCache>
                <c:formatCode>0.0</c:formatCode>
                <c:ptCount val="6"/>
                <c:pt idx="0">
                  <c:v>14.492753623188406</c:v>
                </c:pt>
                <c:pt idx="1">
                  <c:v>7.518796992481203</c:v>
                </c:pt>
                <c:pt idx="2">
                  <c:v>4.5372050816696916</c:v>
                </c:pt>
                <c:pt idx="3">
                  <c:v>4.4622936189201248</c:v>
                </c:pt>
                <c:pt idx="4">
                  <c:v>4.026459591601955</c:v>
                </c:pt>
                <c:pt idx="5">
                  <c:v>6.5789473684210522</c:v>
                </c:pt>
              </c:numCache>
            </c:numRef>
          </c:val>
          <c:extLst>
            <c:ext xmlns:c16="http://schemas.microsoft.com/office/drawing/2014/chart" uri="{C3380CC4-5D6E-409C-BE32-E72D297353CC}">
              <c16:uniqueId val="{00000000-6FD7-44BA-981F-51C526EA0A09}"/>
            </c:ext>
          </c:extLst>
        </c:ser>
        <c:ser>
          <c:idx val="2"/>
          <c:order val="2"/>
          <c:tx>
            <c:strRef>
              <c:f>'Maternal Chars'!$M$6</c:f>
              <c:strCache>
                <c:ptCount val="1"/>
                <c:pt idx="0">
                  <c:v>NH Black</c:v>
                </c:pt>
              </c:strCache>
            </c:strRef>
          </c:tx>
          <c:spPr>
            <a:solidFill>
              <a:srgbClr val="FF9933"/>
            </a:solidFill>
          </c:spPr>
          <c:invertIfNegative val="0"/>
          <c:cat>
            <c:strRef>
              <c:f>'Maternal Chars'!$N$3:$T$3</c:f>
              <c:strCache>
                <c:ptCount val="6"/>
                <c:pt idx="0">
                  <c:v>15-17 yrs</c:v>
                </c:pt>
                <c:pt idx="1">
                  <c:v>18-19 yrs</c:v>
                </c:pt>
                <c:pt idx="2">
                  <c:v>20-24 yrs</c:v>
                </c:pt>
                <c:pt idx="3">
                  <c:v>25-29 yrs</c:v>
                </c:pt>
                <c:pt idx="4">
                  <c:v>30-34 yrs</c:v>
                </c:pt>
                <c:pt idx="5">
                  <c:v>35-39 yrs</c:v>
                </c:pt>
              </c:strCache>
            </c:strRef>
          </c:cat>
          <c:val>
            <c:numRef>
              <c:f>'Maternal Chars'!$N$6:$T$6</c:f>
              <c:numCache>
                <c:formatCode>0.0</c:formatCode>
                <c:ptCount val="6"/>
                <c:pt idx="0">
                  <c:v>9.3209054593874843</c:v>
                </c:pt>
                <c:pt idx="1">
                  <c:v>9.4458438287153665</c:v>
                </c:pt>
                <c:pt idx="2">
                  <c:v>7.6800463700912909</c:v>
                </c:pt>
                <c:pt idx="3">
                  <c:v>13.827160493827162</c:v>
                </c:pt>
                <c:pt idx="4">
                  <c:v>12.830382345393893</c:v>
                </c:pt>
                <c:pt idx="5">
                  <c:v>14.91681009753299</c:v>
                </c:pt>
              </c:numCache>
            </c:numRef>
          </c:val>
          <c:extLst>
            <c:ext xmlns:c16="http://schemas.microsoft.com/office/drawing/2014/chart" uri="{C3380CC4-5D6E-409C-BE32-E72D297353CC}">
              <c16:uniqueId val="{00000001-6FD7-44BA-981F-51C526EA0A09}"/>
            </c:ext>
          </c:extLst>
        </c:ser>
        <c:dLbls>
          <c:showLegendKey val="0"/>
          <c:showVal val="0"/>
          <c:showCatName val="0"/>
          <c:showSerName val="0"/>
          <c:showPercent val="0"/>
          <c:showBubbleSize val="0"/>
        </c:dLbls>
        <c:gapWidth val="150"/>
        <c:axId val="2126350392"/>
        <c:axId val="2126353448"/>
        <c:extLst>
          <c:ext xmlns:c15="http://schemas.microsoft.com/office/drawing/2012/chart" uri="{02D57815-91ED-43cb-92C2-25804820EDAC}">
            <c15:filteredBarSeries>
              <c15:ser>
                <c:idx val="1"/>
                <c:order val="1"/>
                <c:tx>
                  <c:strRef>
                    <c:extLst>
                      <c:ext uri="{02D57815-91ED-43cb-92C2-25804820EDAC}">
                        <c15:formulaRef>
                          <c15:sqref>'Maternal Chars'!$M$5</c15:sqref>
                        </c15:formulaRef>
                      </c:ext>
                    </c:extLst>
                    <c:strCache>
                      <c:ptCount val="1"/>
                    </c:strCache>
                  </c:strRef>
                </c:tx>
                <c:invertIfNegative val="0"/>
                <c:cat>
                  <c:strRef>
                    <c:extLst>
                      <c:ext uri="{02D57815-91ED-43cb-92C2-25804820EDAC}">
                        <c15:formulaRef>
                          <c15:sqref>'Maternal Chars'!$N$3:$T$3</c15:sqref>
                        </c15:formulaRef>
                      </c:ext>
                    </c:extLst>
                    <c:strCache>
                      <c:ptCount val="6"/>
                      <c:pt idx="0">
                        <c:v>15-17 yrs</c:v>
                      </c:pt>
                      <c:pt idx="1">
                        <c:v>18-19 yrs</c:v>
                      </c:pt>
                      <c:pt idx="2">
                        <c:v>20-24 yrs</c:v>
                      </c:pt>
                      <c:pt idx="3">
                        <c:v>25-29 yrs</c:v>
                      </c:pt>
                      <c:pt idx="4">
                        <c:v>30-34 yrs</c:v>
                      </c:pt>
                      <c:pt idx="5">
                        <c:v>35-39 yrs</c:v>
                      </c:pt>
                    </c:strCache>
                  </c:strRef>
                </c:cat>
                <c:val>
                  <c:numRef>
                    <c:extLst>
                      <c:ext uri="{02D57815-91ED-43cb-92C2-25804820EDAC}">
                        <c15:formulaRef>
                          <c15:sqref>'Maternal Chars'!$N$5:$T$5</c15:sqref>
                        </c15:formulaRef>
                      </c:ext>
                    </c:extLst>
                    <c:numCache>
                      <c:formatCode>General</c:formatCode>
                      <c:ptCount val="6"/>
                    </c:numCache>
                  </c:numRef>
                </c:val>
                <c:extLst>
                  <c:ext xmlns:c16="http://schemas.microsoft.com/office/drawing/2014/chart" uri="{C3380CC4-5D6E-409C-BE32-E72D297353CC}">
                    <c16:uniqueId val="{00000002-6FD7-44BA-981F-51C526EA0A09}"/>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'Maternal Chars'!$M$7</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Chars'!$N$3:$T$3</c15:sqref>
                        </c15:formulaRef>
                      </c:ext>
                    </c:extLst>
                    <c:strCache>
                      <c:ptCount val="6"/>
                      <c:pt idx="0">
                        <c:v>15-17 yrs</c:v>
                      </c:pt>
                      <c:pt idx="1">
                        <c:v>18-19 yrs</c:v>
                      </c:pt>
                      <c:pt idx="2">
                        <c:v>20-24 yrs</c:v>
                      </c:pt>
                      <c:pt idx="3">
                        <c:v>25-29 yrs</c:v>
                      </c:pt>
                      <c:pt idx="4">
                        <c:v>30-34 yrs</c:v>
                      </c:pt>
                      <c:pt idx="5">
                        <c:v>35-39 yrs</c:v>
                      </c:pt>
                    </c:strCache>
                  </c:strRef>
                </c:cat>
                <c:val>
                  <c:numRef>
                    <c:extLst xmlns:c15="http://schemas.microsoft.com/office/drawing/2012/chart">
                      <c:ext xmlns:c15="http://schemas.microsoft.com/office/drawing/2012/chart" uri="{02D57815-91ED-43cb-92C2-25804820EDAC}">
                        <c15:formulaRef>
                          <c15:sqref>'Maternal Chars'!$N$7:$T$7</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3-6FD7-44BA-981F-51C526EA0A09}"/>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'Maternal Chars'!$M$8</c15:sqref>
                        </c15:formulaRef>
                      </c:ext>
                    </c:extLst>
                    <c:strCache>
                      <c:ptCount val="1"/>
                      <c:pt idx="0">
                        <c:v>Hispanic/Latina</c:v>
                      </c:pt>
                    </c:strCache>
                  </c:strRef>
                </c:tx>
                <c:invertIfNegative val="0"/>
                <c:cat>
                  <c:strRef>
                    <c:extLst xmlns:c15="http://schemas.microsoft.com/office/drawing/2012/chart">
                      <c:ext xmlns:c15="http://schemas.microsoft.com/office/drawing/2012/chart" uri="{02D57815-91ED-43cb-92C2-25804820EDAC}">
                        <c15:formulaRef>
                          <c15:sqref>'Maternal Chars'!$N$3:$T$3</c15:sqref>
                        </c15:formulaRef>
                      </c:ext>
                    </c:extLst>
                    <c:strCache>
                      <c:ptCount val="6"/>
                      <c:pt idx="0">
                        <c:v>15-17 yrs</c:v>
                      </c:pt>
                      <c:pt idx="1">
                        <c:v>18-19 yrs</c:v>
                      </c:pt>
                      <c:pt idx="2">
                        <c:v>20-24 yrs</c:v>
                      </c:pt>
                      <c:pt idx="3">
                        <c:v>25-29 yrs</c:v>
                      </c:pt>
                      <c:pt idx="4">
                        <c:v>30-34 yrs</c:v>
                      </c:pt>
                      <c:pt idx="5">
                        <c:v>35-39 yrs</c:v>
                      </c:pt>
                    </c:strCache>
                  </c:strRef>
                </c:cat>
                <c:val>
                  <c:numRef>
                    <c:extLst xmlns:c15="http://schemas.microsoft.com/office/drawing/2012/chart">
                      <c:ext xmlns:c15="http://schemas.microsoft.com/office/drawing/2012/chart" uri="{02D57815-91ED-43cb-92C2-25804820EDAC}">
                        <c15:formulaRef>
                          <c15:sqref>'Maternal Chars'!$N$8:$T$8</c15:sqref>
                        </c15:formulaRef>
                      </c:ext>
                    </c:extLst>
                    <c:numCache>
                      <c:formatCode>0.0</c:formatCode>
                      <c:ptCount val="6"/>
                      <c:pt idx="0">
                        <c:v>8.7719298245614024</c:v>
                      </c:pt>
                      <c:pt idx="1">
                        <c:v>6.2111801242236018</c:v>
                      </c:pt>
                      <c:pt idx="2">
                        <c:v>4.3795620437956204</c:v>
                      </c:pt>
                      <c:pt idx="3">
                        <c:v>9.6969696969696972</c:v>
                      </c:pt>
                      <c:pt idx="4">
                        <c:v>5.0062578222778473</c:v>
                      </c:pt>
                      <c:pt idx="5">
                        <c:v>2.5252525252525255</c:v>
                      </c:pt>
                    </c:numCache>
                  </c:numRef>
                </c:val>
                <c:extLst xmlns:c15="http://schemas.microsoft.com/office/drawing/2012/chart">
                  <c:ext xmlns:c16="http://schemas.microsoft.com/office/drawing/2014/chart" uri="{C3380CC4-5D6E-409C-BE32-E72D297353CC}">
                    <c16:uniqueId val="{00000004-6FD7-44BA-981F-51C526EA0A09}"/>
                  </c:ext>
                </c:extLst>
              </c15:ser>
            </c15:filteredBarSeries>
          </c:ext>
        </c:extLst>
      </c:barChart>
      <c:catAx>
        <c:axId val="2126350392"/>
        <c:scaling>
          <c:orientation val="minMax"/>
        </c:scaling>
        <c:delete val="0"/>
        <c:axPos val="b"/>
        <c:numFmt formatCode="General" sourceLinked="1"/>
        <c:majorTickMark val="out"/>
        <c:minorTickMark val="none"/>
        <c:tickLblPos val="nextTo"/>
        <c:crossAx val="2126353448"/>
        <c:crosses val="autoZero"/>
        <c:auto val="1"/>
        <c:lblAlgn val="ctr"/>
        <c:lblOffset val="100"/>
        <c:noMultiLvlLbl val="0"/>
      </c:catAx>
      <c:valAx>
        <c:axId val="2126353448"/>
        <c:scaling>
          <c:orientation val="minMax"/>
        </c:scaling>
        <c:delete val="0"/>
        <c:axPos val="l"/>
        <c:majorGridlines>
          <c:spPr>
            <a:ln>
              <a:noFill/>
            </a:ln>
          </c:spPr>
        </c:majorGridlines>
        <c:title>
          <c:tx>
            <c:rich>
              <a:bodyPr rot="-5400000" vert="horz"/>
              <a:lstStyle/>
              <a:p>
                <a:pPr>
                  <a:defRPr sz="1200"/>
                </a:pPr>
                <a:r>
                  <a:rPr lang="en-US" sz="1200"/>
                  <a:t>Rate per 1000 Live Births</a:t>
                </a:r>
              </a:p>
            </c:rich>
          </c:tx>
          <c:layout>
            <c:manualLayout>
              <c:xMode val="edge"/>
              <c:yMode val="edge"/>
              <c:x val="4.63458110516934E-2"/>
              <c:y val="0.29827962681707199"/>
            </c:manualLayout>
          </c:layout>
          <c:overlay val="0"/>
        </c:title>
        <c:numFmt formatCode="0" sourceLinked="0"/>
        <c:majorTickMark val="out"/>
        <c:minorTickMark val="none"/>
        <c:tickLblPos val="nextTo"/>
        <c:txPr>
          <a:bodyPr/>
          <a:lstStyle/>
          <a:p>
            <a:pPr>
              <a:defRPr sz="1100"/>
            </a:pPr>
            <a:endParaRPr lang="en-US"/>
          </a:p>
        </c:txPr>
        <c:crossAx val="2126350392"/>
        <c:crosses val="autoZero"/>
        <c:crossBetween val="between"/>
      </c:valAx>
      <c:dTable>
        <c:showHorzBorder val="1"/>
        <c:showVertBorder val="1"/>
        <c:showOutline val="1"/>
        <c:showKeys val="1"/>
        <c:txPr>
          <a:bodyPr/>
          <a:lstStyle/>
          <a:p>
            <a:pPr rtl="0">
              <a:defRPr sz="1200"/>
            </a:pPr>
            <a:endParaRPr lang="en-US"/>
          </a:p>
        </c:txPr>
      </c:dTable>
    </c:plotArea>
    <c:plotVisOnly val="1"/>
    <c:dispBlanksAs val="gap"/>
    <c:showDLblsOverMax val="0"/>
  </c:chart>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'Maternal Chars'!$G$79</c:f>
              <c:strCache>
                <c:ptCount val="1"/>
                <c:pt idx="0">
                  <c:v>NH White</c:v>
                </c:pt>
              </c:strCache>
            </c:strRef>
          </c:tx>
          <c:spPr>
            <a:solidFill>
              <a:srgbClr val="0070C0"/>
            </a:solidFill>
          </c:spPr>
          <c:invertIfNegative val="0"/>
          <c:cat>
            <c:strRef>
              <c:f>'Maternal Chars'!$H$77:$J$77</c:f>
              <c:strCache>
                <c:ptCount val="2"/>
                <c:pt idx="0">
                  <c:v>HS Grad</c:v>
                </c:pt>
                <c:pt idx="1">
                  <c:v>More than HS</c:v>
                </c:pt>
              </c:strCache>
            </c:strRef>
          </c:cat>
          <c:val>
            <c:numRef>
              <c:f>'Maternal Chars'!$H$79:$J$79</c:f>
              <c:numCache>
                <c:formatCode>0.0</c:formatCode>
                <c:ptCount val="2"/>
                <c:pt idx="0">
                  <c:v>6.3424947145877377</c:v>
                </c:pt>
                <c:pt idx="1">
                  <c:v>4.367427444350521</c:v>
                </c:pt>
              </c:numCache>
            </c:numRef>
          </c:val>
          <c:extLst>
            <c:ext xmlns:c16="http://schemas.microsoft.com/office/drawing/2014/chart" uri="{C3380CC4-5D6E-409C-BE32-E72D297353CC}">
              <c16:uniqueId val="{00000000-49D6-4F16-A461-E3DD155FFB7D}"/>
            </c:ext>
          </c:extLst>
        </c:ser>
        <c:ser>
          <c:idx val="4"/>
          <c:order val="4"/>
          <c:tx>
            <c:strRef>
              <c:f>'Maternal Chars'!$G$82</c:f>
              <c:strCache>
                <c:ptCount val="1"/>
                <c:pt idx="0">
                  <c:v>NH Black</c:v>
                </c:pt>
              </c:strCache>
            </c:strRef>
          </c:tx>
          <c:spPr>
            <a:solidFill>
              <a:srgbClr val="FF9933"/>
            </a:solidFill>
          </c:spPr>
          <c:invertIfNegative val="0"/>
          <c:cat>
            <c:strRef>
              <c:f>'Maternal Chars'!$H$77:$J$77</c:f>
              <c:strCache>
                <c:ptCount val="2"/>
                <c:pt idx="0">
                  <c:v>HS Grad</c:v>
                </c:pt>
                <c:pt idx="1">
                  <c:v>More than HS</c:v>
                </c:pt>
              </c:strCache>
            </c:strRef>
          </c:cat>
          <c:val>
            <c:numRef>
              <c:f>'Maternal Chars'!$H$82:$J$82</c:f>
              <c:numCache>
                <c:formatCode>0.0</c:formatCode>
                <c:ptCount val="2"/>
                <c:pt idx="0">
                  <c:v>13.902011067620462</c:v>
                </c:pt>
                <c:pt idx="1">
                  <c:v>9.4415969786889669</c:v>
                </c:pt>
              </c:numCache>
            </c:numRef>
          </c:val>
          <c:extLst>
            <c:ext xmlns:c16="http://schemas.microsoft.com/office/drawing/2014/chart" uri="{C3380CC4-5D6E-409C-BE32-E72D297353CC}">
              <c16:uniqueId val="{00000001-49D6-4F16-A461-E3DD155FFB7D}"/>
            </c:ext>
          </c:extLst>
        </c:ser>
        <c:ser>
          <c:idx val="7"/>
          <c:order val="7"/>
          <c:tx>
            <c:strRef>
              <c:f>'Maternal Chars'!$G$85</c:f>
              <c:strCache>
                <c:ptCount val="1"/>
                <c:pt idx="0">
                  <c:v>Hispanic/Latinx</c:v>
                </c:pt>
              </c:strCache>
              <c:extLst xmlns:c15="http://schemas.microsoft.com/office/drawing/2012/chart"/>
            </c:strRef>
          </c:tx>
          <c:spPr>
            <a:solidFill>
              <a:sysClr val="window" lastClr="FFFFFF">
                <a:lumMod val="65000"/>
              </a:sysClr>
            </a:solidFill>
          </c:spPr>
          <c:invertIfNegative val="0"/>
          <c:cat>
            <c:strRef>
              <c:f>'Maternal Chars'!$H$77:$J$77</c:f>
              <c:strCache>
                <c:ptCount val="2"/>
                <c:pt idx="0">
                  <c:v>HS Grad</c:v>
                </c:pt>
                <c:pt idx="1">
                  <c:v>More than HS</c:v>
                </c:pt>
              </c:strCache>
            </c:strRef>
          </c:cat>
          <c:val>
            <c:numRef>
              <c:f>'Maternal Chars'!$H$85:$J$85</c:f>
              <c:numCache>
                <c:formatCode>0.0</c:formatCode>
                <c:ptCount val="2"/>
                <c:pt idx="0">
                  <c:v>8.7565674255691768</c:v>
                </c:pt>
                <c:pt idx="1">
                  <c:v>1.680672268907563</c:v>
                </c:pt>
              </c:numCache>
            </c:numRef>
          </c:val>
          <c:extLst xmlns:c15="http://schemas.microsoft.com/office/drawing/2012/chart">
            <c:ext xmlns:c16="http://schemas.microsoft.com/office/drawing/2014/chart" uri="{C3380CC4-5D6E-409C-BE32-E72D297353CC}">
              <c16:uniqueId val="{00000002-49D6-4F16-A461-E3DD155FFB7D}"/>
            </c:ext>
          </c:extLst>
        </c:ser>
        <c:dLbls>
          <c:showLegendKey val="0"/>
          <c:showVal val="0"/>
          <c:showCatName val="0"/>
          <c:showSerName val="0"/>
          <c:showPercent val="0"/>
          <c:showBubbleSize val="0"/>
        </c:dLbls>
        <c:gapWidth val="150"/>
        <c:axId val="2126409848"/>
        <c:axId val="2126412888"/>
        <c:extLst>
          <c:ext xmlns:c15="http://schemas.microsoft.com/office/drawing/2012/chart" uri="{02D57815-91ED-43cb-92C2-25804820EDAC}">
            <c15:filteredBarSeries>
              <c15:ser>
                <c:idx val="0"/>
                <c:order val="0"/>
                <c:tx>
                  <c:strRef>
                    <c:extLst>
                      <c:ext uri="{02D57815-91ED-43cb-92C2-25804820EDAC}">
                        <c15:formulaRef>
                          <c15:sqref>'Maternal Chars'!$G$78</c15:sqref>
                        </c15:formulaRef>
                      </c:ext>
                    </c:extLst>
                    <c:strCache>
                      <c:ptCount val="1"/>
                    </c:strCache>
                  </c:strRef>
                </c:tx>
                <c:invertIfNegative val="0"/>
                <c:cat>
                  <c:strRef>
                    <c:extLst>
                      <c:ext uri="{02D57815-91ED-43cb-92C2-25804820EDAC}">
                        <c15:formulaRef>
                          <c15:sqref>'Maternal Chars'!$H$77:$J$77</c15:sqref>
                        </c15:formulaRef>
                      </c:ext>
                    </c:extLst>
                    <c:strCache>
                      <c:ptCount val="2"/>
                      <c:pt idx="0">
                        <c:v>HS Grad</c:v>
                      </c:pt>
                      <c:pt idx="1">
                        <c:v>More than HS</c:v>
                      </c:pt>
                    </c:strCache>
                  </c:strRef>
                </c:cat>
                <c:val>
                  <c:numRef>
                    <c:extLst>
                      <c:ext uri="{02D57815-91ED-43cb-92C2-25804820EDAC}">
                        <c15:formulaRef>
                          <c15:sqref>'Maternal Chars'!$H$78:$J$78</c15:sqref>
                        </c15:formulaRef>
                      </c:ext>
                    </c:extLst>
                    <c:numCache>
                      <c:formatCode>General</c:formatCode>
                      <c:ptCount val="2"/>
                    </c:numCache>
                  </c:numRef>
                </c:val>
                <c:extLst>
                  <c:ext xmlns:c16="http://schemas.microsoft.com/office/drawing/2014/chart" uri="{C3380CC4-5D6E-409C-BE32-E72D297353CC}">
                    <c16:uniqueId val="{00000003-49D6-4F16-A461-E3DD155FFB7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'Maternal Chars'!$G$80</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Chars'!$H$77:$J$77</c15:sqref>
                        </c15:formulaRef>
                      </c:ext>
                    </c:extLst>
                    <c:strCache>
                      <c:ptCount val="2"/>
                      <c:pt idx="0">
                        <c:v>HS Grad</c:v>
                      </c:pt>
                      <c:pt idx="1">
                        <c:v>More than HS</c:v>
                      </c:pt>
                    </c:strCache>
                  </c:strRef>
                </c:cat>
                <c:val>
                  <c:numRef>
                    <c:extLst xmlns:c15="http://schemas.microsoft.com/office/drawing/2012/chart">
                      <c:ext xmlns:c15="http://schemas.microsoft.com/office/drawing/2012/chart" uri="{02D57815-91ED-43cb-92C2-25804820EDAC}">
                        <c15:formulaRef>
                          <c15:sqref>'Maternal Chars'!$H$80:$J$80</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4-49D6-4F16-A461-E3DD155FFB7D}"/>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'Maternal Chars'!$G$81</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Chars'!$H$77:$J$77</c15:sqref>
                        </c15:formulaRef>
                      </c:ext>
                    </c:extLst>
                    <c:strCache>
                      <c:ptCount val="2"/>
                      <c:pt idx="0">
                        <c:v>HS Grad</c:v>
                      </c:pt>
                      <c:pt idx="1">
                        <c:v>More than HS</c:v>
                      </c:pt>
                    </c:strCache>
                  </c:strRef>
                </c:cat>
                <c:val>
                  <c:numRef>
                    <c:extLst xmlns:c15="http://schemas.microsoft.com/office/drawing/2012/chart">
                      <c:ext xmlns:c15="http://schemas.microsoft.com/office/drawing/2012/chart" uri="{02D57815-91ED-43cb-92C2-25804820EDAC}">
                        <c15:formulaRef>
                          <c15:sqref>'Maternal Chars'!$H$81:$J$81</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5-49D6-4F16-A461-E3DD155FFB7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'Maternal Chars'!$G$83</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Chars'!$H$77:$J$77</c15:sqref>
                        </c15:formulaRef>
                      </c:ext>
                    </c:extLst>
                    <c:strCache>
                      <c:ptCount val="2"/>
                      <c:pt idx="0">
                        <c:v>HS Grad</c:v>
                      </c:pt>
                      <c:pt idx="1">
                        <c:v>More than HS</c:v>
                      </c:pt>
                    </c:strCache>
                  </c:strRef>
                </c:cat>
                <c:val>
                  <c:numRef>
                    <c:extLst xmlns:c15="http://schemas.microsoft.com/office/drawing/2012/chart">
                      <c:ext xmlns:c15="http://schemas.microsoft.com/office/drawing/2012/chart" uri="{02D57815-91ED-43cb-92C2-25804820EDAC}">
                        <c15:formulaRef>
                          <c15:sqref>'Maternal Chars'!$H$83:$J$83</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6-49D6-4F16-A461-E3DD155FFB7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'Maternal Chars'!$G$84</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Chars'!$H$77:$J$77</c15:sqref>
                        </c15:formulaRef>
                      </c:ext>
                    </c:extLst>
                    <c:strCache>
                      <c:ptCount val="2"/>
                      <c:pt idx="0">
                        <c:v>HS Grad</c:v>
                      </c:pt>
                      <c:pt idx="1">
                        <c:v>More than HS</c:v>
                      </c:pt>
                    </c:strCache>
                  </c:strRef>
                </c:cat>
                <c:val>
                  <c:numRef>
                    <c:extLst xmlns:c15="http://schemas.microsoft.com/office/drawing/2012/chart">
                      <c:ext xmlns:c15="http://schemas.microsoft.com/office/drawing/2012/chart" uri="{02D57815-91ED-43cb-92C2-25804820EDAC}">
                        <c15:formulaRef>
                          <c15:sqref>'Maternal Chars'!$H$84:$J$84</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7-49D6-4F16-A461-E3DD155FFB7D}"/>
                  </c:ext>
                </c:extLst>
              </c15:ser>
            </c15:filteredBarSeries>
          </c:ext>
        </c:extLst>
      </c:barChart>
      <c:catAx>
        <c:axId val="2126409848"/>
        <c:scaling>
          <c:orientation val="minMax"/>
        </c:scaling>
        <c:delete val="0"/>
        <c:axPos val="b"/>
        <c:numFmt formatCode="General" sourceLinked="1"/>
        <c:majorTickMark val="out"/>
        <c:minorTickMark val="none"/>
        <c:tickLblPos val="nextTo"/>
        <c:crossAx val="2126412888"/>
        <c:crosses val="autoZero"/>
        <c:auto val="1"/>
        <c:lblAlgn val="ctr"/>
        <c:lblOffset val="100"/>
        <c:noMultiLvlLbl val="0"/>
      </c:catAx>
      <c:valAx>
        <c:axId val="2126412888"/>
        <c:scaling>
          <c:orientation val="minMax"/>
        </c:scaling>
        <c:delete val="0"/>
        <c:axPos val="l"/>
        <c:majorGridlines>
          <c:spPr>
            <a:ln>
              <a:noFill/>
            </a:ln>
          </c:spPr>
        </c:majorGridlines>
        <c:title>
          <c:tx>
            <c:rich>
              <a:bodyPr rot="-5400000" vert="horz"/>
              <a:lstStyle/>
              <a:p>
                <a:pPr>
                  <a:defRPr sz="1200"/>
                </a:pPr>
                <a:r>
                  <a:rPr lang="en-US" sz="1200"/>
                  <a:t>Rate per 1000 Live Births</a:t>
                </a:r>
              </a:p>
            </c:rich>
          </c:tx>
          <c:layout>
            <c:manualLayout>
              <c:xMode val="edge"/>
              <c:yMode val="edge"/>
              <c:x val="9.3070308548305516E-2"/>
              <c:y val="0.29462164837725452"/>
            </c:manualLayout>
          </c:layout>
          <c:overlay val="0"/>
        </c:title>
        <c:numFmt formatCode="0" sourceLinked="0"/>
        <c:majorTickMark val="out"/>
        <c:minorTickMark val="none"/>
        <c:tickLblPos val="nextTo"/>
        <c:txPr>
          <a:bodyPr/>
          <a:lstStyle/>
          <a:p>
            <a:pPr>
              <a:defRPr sz="1200"/>
            </a:pPr>
            <a:endParaRPr lang="en-US"/>
          </a:p>
        </c:txPr>
        <c:crossAx val="2126409848"/>
        <c:crosses val="autoZero"/>
        <c:crossBetween val="between"/>
      </c:valAx>
      <c:dTable>
        <c:showHorzBorder val="1"/>
        <c:showVertBorder val="1"/>
        <c:showOutline val="1"/>
        <c:showKeys val="1"/>
        <c:txPr>
          <a:bodyPr/>
          <a:lstStyle/>
          <a:p>
            <a:pPr rtl="0">
              <a:defRPr sz="1200"/>
            </a:pPr>
            <a:endParaRPr lang="en-US"/>
          </a:p>
        </c:txPr>
      </c:dTable>
    </c:plotArea>
    <c:plotVisOnly val="1"/>
    <c:dispBlanksAs val="gap"/>
    <c:showDLblsOverMax val="0"/>
  </c:chart>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'Maternal Chars'!$G$50</c:f>
              <c:strCache>
                <c:ptCount val="1"/>
                <c:pt idx="0">
                  <c:v>NH White</c:v>
                </c:pt>
              </c:strCache>
            </c:strRef>
          </c:tx>
          <c:spPr>
            <a:solidFill>
              <a:srgbClr val="0070C0"/>
            </a:solidFill>
          </c:spPr>
          <c:invertIfNegative val="0"/>
          <c:cat>
            <c:strRef>
              <c:f>'Maternal Chars'!$H$48:$I$49</c:f>
              <c:strCache>
                <c:ptCount val="2"/>
                <c:pt idx="0">
                  <c:v>No</c:v>
                </c:pt>
                <c:pt idx="1">
                  <c:v>Yes</c:v>
                </c:pt>
              </c:strCache>
            </c:strRef>
          </c:cat>
          <c:val>
            <c:numRef>
              <c:f>'Maternal Chars'!$H$50:$I$50</c:f>
              <c:numCache>
                <c:formatCode>0.0</c:formatCode>
                <c:ptCount val="2"/>
                <c:pt idx="0">
                  <c:v>8.7155963302752291</c:v>
                </c:pt>
                <c:pt idx="1">
                  <c:v>3.9307031591206871</c:v>
                </c:pt>
              </c:numCache>
            </c:numRef>
          </c:val>
          <c:extLst>
            <c:ext xmlns:c16="http://schemas.microsoft.com/office/drawing/2014/chart" uri="{C3380CC4-5D6E-409C-BE32-E72D297353CC}">
              <c16:uniqueId val="{00000000-0196-4CA3-913D-0BA4872A1442}"/>
            </c:ext>
          </c:extLst>
        </c:ser>
        <c:ser>
          <c:idx val="3"/>
          <c:order val="3"/>
          <c:tx>
            <c:strRef>
              <c:f>'Maternal Chars'!$G$53</c:f>
              <c:strCache>
                <c:ptCount val="1"/>
                <c:pt idx="0">
                  <c:v>NH Black</c:v>
                </c:pt>
              </c:strCache>
            </c:strRef>
          </c:tx>
          <c:spPr>
            <a:solidFill>
              <a:srgbClr val="FF9933"/>
            </a:solidFill>
          </c:spPr>
          <c:invertIfNegative val="0"/>
          <c:cat>
            <c:strRef>
              <c:f>'Maternal Chars'!$H$48:$I$49</c:f>
              <c:strCache>
                <c:ptCount val="2"/>
                <c:pt idx="0">
                  <c:v>No</c:v>
                </c:pt>
                <c:pt idx="1">
                  <c:v>Yes</c:v>
                </c:pt>
              </c:strCache>
            </c:strRef>
          </c:cat>
          <c:val>
            <c:numRef>
              <c:f>'Maternal Chars'!$H$53:$I$53</c:f>
              <c:numCache>
                <c:formatCode>0.0</c:formatCode>
                <c:ptCount val="2"/>
                <c:pt idx="0">
                  <c:v>11.486486486486488</c:v>
                </c:pt>
                <c:pt idx="1">
                  <c:v>11.871893981225842</c:v>
                </c:pt>
              </c:numCache>
            </c:numRef>
          </c:val>
          <c:extLst>
            <c:ext xmlns:c16="http://schemas.microsoft.com/office/drawing/2014/chart" uri="{C3380CC4-5D6E-409C-BE32-E72D297353CC}">
              <c16:uniqueId val="{00000001-0196-4CA3-913D-0BA4872A1442}"/>
            </c:ext>
          </c:extLst>
        </c:ser>
        <c:ser>
          <c:idx val="6"/>
          <c:order val="6"/>
          <c:tx>
            <c:strRef>
              <c:f>'Maternal Chars'!$G$56</c:f>
              <c:strCache>
                <c:ptCount val="1"/>
                <c:pt idx="0">
                  <c:v>Hispanic/Latina</c:v>
                </c:pt>
              </c:strCache>
              <c:extLst xmlns:c15="http://schemas.microsoft.com/office/drawing/2012/chart"/>
            </c:strRef>
          </c:tx>
          <c:spPr>
            <a:solidFill>
              <a:sysClr val="window" lastClr="FFFFFF">
                <a:lumMod val="75000"/>
              </a:sysClr>
            </a:solidFill>
          </c:spPr>
          <c:invertIfNegative val="0"/>
          <c:cat>
            <c:strRef>
              <c:f>'Maternal Chars'!$H$48:$I$49</c:f>
              <c:strCache>
                <c:ptCount val="2"/>
                <c:pt idx="0">
                  <c:v>No</c:v>
                </c:pt>
                <c:pt idx="1">
                  <c:v>Yes</c:v>
                </c:pt>
              </c:strCache>
              <c:extLst xmlns:c15="http://schemas.microsoft.com/office/drawing/2012/chart"/>
            </c:strRef>
          </c:cat>
          <c:val>
            <c:numRef>
              <c:f>'Maternal Chars'!$H$56:$I$56</c:f>
              <c:numCache>
                <c:formatCode>0.0</c:formatCode>
                <c:ptCount val="2"/>
                <c:pt idx="0">
                  <c:v>6.2771607918879768</c:v>
                </c:pt>
                <c:pt idx="1">
                  <c:v>4.9554013875123886</c:v>
                </c:pt>
              </c:numCache>
              <c:extLst xmlns:c15="http://schemas.microsoft.com/office/drawing/2012/chart"/>
            </c:numRef>
          </c:val>
          <c:extLst xmlns:c15="http://schemas.microsoft.com/office/drawing/2012/chart">
            <c:ext xmlns:c16="http://schemas.microsoft.com/office/drawing/2014/chart" uri="{C3380CC4-5D6E-409C-BE32-E72D297353CC}">
              <c16:uniqueId val="{00000006-0196-4CA3-913D-0BA4872A1442}"/>
            </c:ext>
          </c:extLst>
        </c:ser>
        <c:dLbls>
          <c:showLegendKey val="0"/>
          <c:showVal val="0"/>
          <c:showCatName val="0"/>
          <c:showSerName val="0"/>
          <c:showPercent val="0"/>
          <c:showBubbleSize val="0"/>
        </c:dLbls>
        <c:gapWidth val="150"/>
        <c:axId val="2126255912"/>
        <c:axId val="2126258872"/>
        <c:extLst>
          <c:ext xmlns:c15="http://schemas.microsoft.com/office/drawing/2012/chart" uri="{02D57815-91ED-43cb-92C2-25804820EDAC}">
            <c15:filteredBarSeries>
              <c15:ser>
                <c:idx val="0"/>
                <c:order val="1"/>
                <c:tx>
                  <c:strRef>
                    <c:extLst>
                      <c:ext uri="{02D57815-91ED-43cb-92C2-25804820EDAC}">
                        <c15:formulaRef>
                          <c15:sqref>'Maternal Chars'!$G$51</c15:sqref>
                        </c15:formulaRef>
                      </c:ext>
                    </c:extLst>
                    <c:strCache>
                      <c:ptCount val="1"/>
                    </c:strCache>
                  </c:strRef>
                </c:tx>
                <c:invertIfNegative val="0"/>
                <c:cat>
                  <c:strRef>
                    <c:extLst>
                      <c:ext uri="{02D57815-91ED-43cb-92C2-25804820EDAC}">
                        <c15:formulaRef>
                          <c15:sqref>'Maternal Chars'!$H$48:$I$49</c15:sqref>
                        </c15:formulaRef>
                      </c:ext>
                    </c:extLst>
                    <c:strCache>
                      <c:ptCount val="2"/>
                      <c:pt idx="0">
                        <c:v>No</c:v>
                      </c:pt>
                      <c:pt idx="1">
                        <c:v>Yes</c:v>
                      </c:pt>
                    </c:strCache>
                  </c:strRef>
                </c:cat>
                <c:val>
                  <c:numRef>
                    <c:extLst>
                      <c:ext uri="{02D57815-91ED-43cb-92C2-25804820EDAC}">
                        <c15:formulaRef>
                          <c15:sqref>'Maternal Chars'!$H$51:$I$51</c15:sqref>
                        </c15:formulaRef>
                      </c:ext>
                    </c:extLst>
                    <c:numCache>
                      <c:formatCode>General</c:formatCode>
                      <c:ptCount val="2"/>
                    </c:numCache>
                  </c:numRef>
                </c:val>
                <c:extLst>
                  <c:ext xmlns:c16="http://schemas.microsoft.com/office/drawing/2014/chart" uri="{C3380CC4-5D6E-409C-BE32-E72D297353CC}">
                    <c16:uniqueId val="{00000002-0196-4CA3-913D-0BA4872A144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'Maternal Chars'!$G$52</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Chars'!$H$48:$I$49</c15:sqref>
                        </c15:formulaRef>
                      </c:ext>
                    </c:extLst>
                    <c:strCache>
                      <c:ptCount val="2"/>
                      <c:pt idx="0">
                        <c:v>No</c:v>
                      </c:pt>
                      <c:pt idx="1">
                        <c:v>Yes</c:v>
                      </c:pt>
                    </c:strCache>
                  </c:strRef>
                </c:cat>
                <c:val>
                  <c:numRef>
                    <c:extLst xmlns:c15="http://schemas.microsoft.com/office/drawing/2012/chart">
                      <c:ext xmlns:c15="http://schemas.microsoft.com/office/drawing/2012/chart" uri="{02D57815-91ED-43cb-92C2-25804820EDAC}">
                        <c15:formulaRef>
                          <c15:sqref>'Maternal Chars'!$H$52:$I$52</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3-0196-4CA3-913D-0BA4872A1442}"/>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'Maternal Chars'!$G$54</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Chars'!$H$48:$I$49</c15:sqref>
                        </c15:formulaRef>
                      </c:ext>
                    </c:extLst>
                    <c:strCache>
                      <c:ptCount val="2"/>
                      <c:pt idx="0">
                        <c:v>No</c:v>
                      </c:pt>
                      <c:pt idx="1">
                        <c:v>Yes</c:v>
                      </c:pt>
                    </c:strCache>
                  </c:strRef>
                </c:cat>
                <c:val>
                  <c:numRef>
                    <c:extLst xmlns:c15="http://schemas.microsoft.com/office/drawing/2012/chart">
                      <c:ext xmlns:c15="http://schemas.microsoft.com/office/drawing/2012/chart" uri="{02D57815-91ED-43cb-92C2-25804820EDAC}">
                        <c15:formulaRef>
                          <c15:sqref>'Maternal Chars'!$H$54:$I$54</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4-0196-4CA3-913D-0BA4872A1442}"/>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'Maternal Chars'!$G$55</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Chars'!$H$48:$I$49</c15:sqref>
                        </c15:formulaRef>
                      </c:ext>
                    </c:extLst>
                    <c:strCache>
                      <c:ptCount val="2"/>
                      <c:pt idx="0">
                        <c:v>No</c:v>
                      </c:pt>
                      <c:pt idx="1">
                        <c:v>Yes</c:v>
                      </c:pt>
                    </c:strCache>
                  </c:strRef>
                </c:cat>
                <c:val>
                  <c:numRef>
                    <c:extLst xmlns:c15="http://schemas.microsoft.com/office/drawing/2012/chart">
                      <c:ext xmlns:c15="http://schemas.microsoft.com/office/drawing/2012/chart" uri="{02D57815-91ED-43cb-92C2-25804820EDAC}">
                        <c15:formulaRef>
                          <c15:sqref>'Maternal Chars'!$H$55:$I$55</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5-0196-4CA3-913D-0BA4872A1442}"/>
                  </c:ext>
                </c:extLst>
              </c15:ser>
            </c15:filteredBarSeries>
          </c:ext>
        </c:extLst>
      </c:barChart>
      <c:catAx>
        <c:axId val="2126255912"/>
        <c:scaling>
          <c:orientation val="minMax"/>
        </c:scaling>
        <c:delete val="0"/>
        <c:axPos val="b"/>
        <c:numFmt formatCode="General" sourceLinked="1"/>
        <c:majorTickMark val="out"/>
        <c:minorTickMark val="none"/>
        <c:tickLblPos val="nextTo"/>
        <c:crossAx val="2126258872"/>
        <c:crosses val="autoZero"/>
        <c:auto val="1"/>
        <c:lblAlgn val="ctr"/>
        <c:lblOffset val="100"/>
        <c:noMultiLvlLbl val="0"/>
      </c:catAx>
      <c:valAx>
        <c:axId val="2126258872"/>
        <c:scaling>
          <c:orientation val="minMax"/>
        </c:scaling>
        <c:delete val="0"/>
        <c:axPos val="l"/>
        <c:majorGridlines>
          <c:spPr>
            <a:ln>
              <a:noFill/>
            </a:ln>
          </c:spPr>
        </c:majorGridlines>
        <c:title>
          <c:tx>
            <c:rich>
              <a:bodyPr rot="-5400000" vert="horz"/>
              <a:lstStyle/>
              <a:p>
                <a:pPr>
                  <a:defRPr sz="1200"/>
                </a:pPr>
                <a:r>
                  <a:rPr lang="en-US" sz="1200"/>
                  <a:t>Rate per 1000 Live Births</a:t>
                </a:r>
              </a:p>
            </c:rich>
          </c:tx>
          <c:layout>
            <c:manualLayout>
              <c:xMode val="edge"/>
              <c:yMode val="edge"/>
              <c:x val="4.1116005873715097E-2"/>
              <c:y val="0.30510766410177698"/>
            </c:manualLayout>
          </c:layout>
          <c:overlay val="0"/>
        </c:title>
        <c:numFmt formatCode="0" sourceLinked="0"/>
        <c:majorTickMark val="out"/>
        <c:minorTickMark val="none"/>
        <c:tickLblPos val="nextTo"/>
        <c:txPr>
          <a:bodyPr/>
          <a:lstStyle/>
          <a:p>
            <a:pPr>
              <a:defRPr sz="1200"/>
            </a:pPr>
            <a:endParaRPr lang="en-US"/>
          </a:p>
        </c:txPr>
        <c:crossAx val="2126255912"/>
        <c:crosses val="autoZero"/>
        <c:crossBetween val="between"/>
      </c:valAx>
      <c:dTable>
        <c:showHorzBorder val="1"/>
        <c:showVertBorder val="1"/>
        <c:showOutline val="1"/>
        <c:showKeys val="1"/>
        <c:txPr>
          <a:bodyPr/>
          <a:lstStyle/>
          <a:p>
            <a:pPr rtl="0">
              <a:defRPr sz="1200"/>
            </a:pPr>
            <a:endParaRPr lang="en-US"/>
          </a:p>
        </c:txPr>
      </c:dTable>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Overall Infant Mortality</a:t>
            </a:r>
          </a:p>
          <a:p>
            <a:pPr>
              <a:defRPr sz="1200" b="1"/>
            </a:pPr>
            <a:r>
              <a:rPr lang="en-US" sz="1200" b="1"/>
              <a:t>Baltimore City</a:t>
            </a:r>
          </a:p>
          <a:p>
            <a:pPr>
              <a:defRPr sz="1200" b="1"/>
            </a:pPr>
            <a:r>
              <a:rPr lang="en-US" sz="1200" b="1"/>
              <a:t>2009 v. 2017</a:t>
            </a:r>
          </a:p>
          <a:p>
            <a:pPr>
              <a:defRPr sz="1200" b="1"/>
            </a:pPr>
            <a:endParaRPr lang="en-US" sz="1200" b="1"/>
          </a:p>
        </c:rich>
      </c:tx>
      <c:layout>
        <c:manualLayout>
          <c:xMode val="edge"/>
          <c:yMode val="edge"/>
          <c:x val="0.34448877223680374"/>
          <c:y val="3.164626179570801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Background!$A$98</c:f>
              <c:strCache>
                <c:ptCount val="1"/>
                <c:pt idx="0">
                  <c:v>Overall Infant Mortality</c:v>
                </c:pt>
              </c:strCache>
            </c:strRef>
          </c:tx>
          <c:spPr>
            <a:solidFill>
              <a:srgbClr val="0070C0"/>
            </a:solidFill>
            <a:ln>
              <a:noFill/>
            </a:ln>
            <a:effectLst/>
          </c:spPr>
          <c:invertIfNegative val="0"/>
          <c:cat>
            <c:numRef>
              <c:f>Background!$B$97:$C$97</c:f>
              <c:numCache>
                <c:formatCode>General</c:formatCode>
                <c:ptCount val="2"/>
                <c:pt idx="0">
                  <c:v>2009</c:v>
                </c:pt>
                <c:pt idx="1">
                  <c:v>2017</c:v>
                </c:pt>
              </c:numCache>
            </c:numRef>
          </c:cat>
          <c:val>
            <c:numRef>
              <c:f>Background!$B$98:$C$98</c:f>
              <c:numCache>
                <c:formatCode>General</c:formatCode>
                <c:ptCount val="2"/>
                <c:pt idx="0">
                  <c:v>13.5</c:v>
                </c:pt>
                <c:pt idx="1">
                  <c:v>8.6999999999999993</c:v>
                </c:pt>
              </c:numCache>
            </c:numRef>
          </c:val>
          <c:extLst>
            <c:ext xmlns:c16="http://schemas.microsoft.com/office/drawing/2014/chart" uri="{C3380CC4-5D6E-409C-BE32-E72D297353CC}">
              <c16:uniqueId val="{00000000-C262-4CCE-BB28-8102E699B942}"/>
            </c:ext>
          </c:extLst>
        </c:ser>
        <c:dLbls>
          <c:showLegendKey val="0"/>
          <c:showVal val="0"/>
          <c:showCatName val="0"/>
          <c:showSerName val="0"/>
          <c:showPercent val="0"/>
          <c:showBubbleSize val="0"/>
        </c:dLbls>
        <c:gapWidth val="219"/>
        <c:axId val="2124114168"/>
        <c:axId val="2124117928"/>
      </c:barChart>
      <c:catAx>
        <c:axId val="2124114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17928"/>
        <c:crosses val="autoZero"/>
        <c:auto val="1"/>
        <c:lblAlgn val="ctr"/>
        <c:lblOffset val="100"/>
        <c:noMultiLvlLbl val="0"/>
      </c:catAx>
      <c:valAx>
        <c:axId val="2124117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Rate</a:t>
                </a:r>
                <a:r>
                  <a:rPr lang="en-US" sz="1100" baseline="0"/>
                  <a:t> per 1,000 Live Births</a:t>
                </a:r>
                <a:endParaRPr lang="en-US" sz="1100"/>
              </a:p>
            </c:rich>
          </c:tx>
          <c:layout>
            <c:manualLayout>
              <c:xMode val="edge"/>
              <c:yMode val="edge"/>
              <c:x val="0.13166660834062408"/>
              <c:y val="0.32743913632007965"/>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14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1"/>
          <c:tx>
            <c:strRef>
              <c:f>'Maternal Chars'!$J$122</c:f>
              <c:strCache>
                <c:ptCount val="1"/>
                <c:pt idx="0">
                  <c:v>NH White</c:v>
                </c:pt>
              </c:strCache>
            </c:strRef>
          </c:tx>
          <c:spPr>
            <a:solidFill>
              <a:srgbClr val="0070C0"/>
            </a:solidFill>
          </c:spPr>
          <c:invertIfNegative val="0"/>
          <c:cat>
            <c:strRef>
              <c:f>'Maternal Chars'!$K$120:$L$120</c:f>
              <c:strCache>
                <c:ptCount val="2"/>
                <c:pt idx="0">
                  <c:v>Medicaid</c:v>
                </c:pt>
                <c:pt idx="1">
                  <c:v>Private</c:v>
                </c:pt>
              </c:strCache>
            </c:strRef>
          </c:cat>
          <c:val>
            <c:numRef>
              <c:f>'Maternal Chars'!$K$122:$L$122</c:f>
              <c:numCache>
                <c:formatCode>0.0</c:formatCode>
                <c:ptCount val="2"/>
                <c:pt idx="0">
                  <c:v>7.0890562693841384</c:v>
                </c:pt>
                <c:pt idx="1">
                  <c:v>3.5789816170489668</c:v>
                </c:pt>
              </c:numCache>
            </c:numRef>
          </c:val>
          <c:extLst>
            <c:ext xmlns:c16="http://schemas.microsoft.com/office/drawing/2014/chart" uri="{C3380CC4-5D6E-409C-BE32-E72D297353CC}">
              <c16:uniqueId val="{00000000-774D-4C2D-84F9-E33FC23A5E5E}"/>
            </c:ext>
          </c:extLst>
        </c:ser>
        <c:ser>
          <c:idx val="4"/>
          <c:order val="4"/>
          <c:tx>
            <c:strRef>
              <c:f>'Maternal Chars'!$J$125</c:f>
              <c:strCache>
                <c:ptCount val="1"/>
                <c:pt idx="0">
                  <c:v>NH Black</c:v>
                </c:pt>
              </c:strCache>
            </c:strRef>
          </c:tx>
          <c:spPr>
            <a:solidFill>
              <a:srgbClr val="FF9933"/>
            </a:solidFill>
          </c:spPr>
          <c:invertIfNegative val="0"/>
          <c:cat>
            <c:strRef>
              <c:f>'Maternal Chars'!$K$120:$L$120</c:f>
              <c:strCache>
                <c:ptCount val="2"/>
                <c:pt idx="0">
                  <c:v>Medicaid</c:v>
                </c:pt>
                <c:pt idx="1">
                  <c:v>Private</c:v>
                </c:pt>
              </c:strCache>
            </c:strRef>
          </c:cat>
          <c:val>
            <c:numRef>
              <c:f>'Maternal Chars'!$K$125:$L$125</c:f>
              <c:numCache>
                <c:formatCode>0.0</c:formatCode>
                <c:ptCount val="2"/>
                <c:pt idx="0">
                  <c:v>11.311625474042108</c:v>
                </c:pt>
                <c:pt idx="1">
                  <c:v>10.629763337344563</c:v>
                </c:pt>
              </c:numCache>
            </c:numRef>
          </c:val>
          <c:extLst>
            <c:ext xmlns:c16="http://schemas.microsoft.com/office/drawing/2014/chart" uri="{C3380CC4-5D6E-409C-BE32-E72D297353CC}">
              <c16:uniqueId val="{00000001-774D-4C2D-84F9-E33FC23A5E5E}"/>
            </c:ext>
          </c:extLst>
        </c:ser>
        <c:ser>
          <c:idx val="7"/>
          <c:order val="7"/>
          <c:tx>
            <c:strRef>
              <c:f>'Maternal Chars'!$J$128</c:f>
              <c:strCache>
                <c:ptCount val="1"/>
                <c:pt idx="0">
                  <c:v>Hispanic/Latina</c:v>
                </c:pt>
              </c:strCache>
              <c:extLst xmlns:c15="http://schemas.microsoft.com/office/drawing/2012/chart"/>
            </c:strRef>
          </c:tx>
          <c:spPr>
            <a:solidFill>
              <a:sysClr val="window" lastClr="FFFFFF">
                <a:lumMod val="75000"/>
              </a:sysClr>
            </a:solidFill>
          </c:spPr>
          <c:invertIfNegative val="0"/>
          <c:cat>
            <c:strRef>
              <c:f>'Maternal Chars'!$K$120:$L$120</c:f>
              <c:strCache>
                <c:ptCount val="2"/>
                <c:pt idx="0">
                  <c:v>Medicaid</c:v>
                </c:pt>
                <c:pt idx="1">
                  <c:v>Private</c:v>
                </c:pt>
              </c:strCache>
              <c:extLst xmlns:c15="http://schemas.microsoft.com/office/drawing/2012/chart"/>
            </c:strRef>
          </c:cat>
          <c:val>
            <c:numRef>
              <c:f>'Maternal Chars'!$K$128:$L$128</c:f>
              <c:numCache>
                <c:formatCode>0.0</c:formatCode>
                <c:ptCount val="2"/>
                <c:pt idx="0">
                  <c:v>4.7483380816714149</c:v>
                </c:pt>
                <c:pt idx="1">
                  <c:v>2.1786492374727673</c:v>
                </c:pt>
              </c:numCache>
              <c:extLst xmlns:c15="http://schemas.microsoft.com/office/drawing/2012/chart"/>
            </c:numRef>
          </c:val>
          <c:extLst xmlns:c15="http://schemas.microsoft.com/office/drawing/2012/chart">
            <c:ext xmlns:c16="http://schemas.microsoft.com/office/drawing/2014/chart" uri="{C3380CC4-5D6E-409C-BE32-E72D297353CC}">
              <c16:uniqueId val="{00000007-774D-4C2D-84F9-E33FC23A5E5E}"/>
            </c:ext>
          </c:extLst>
        </c:ser>
        <c:dLbls>
          <c:showLegendKey val="0"/>
          <c:showVal val="0"/>
          <c:showCatName val="0"/>
          <c:showSerName val="0"/>
          <c:showPercent val="0"/>
          <c:showBubbleSize val="0"/>
        </c:dLbls>
        <c:gapWidth val="150"/>
        <c:axId val="2126467896"/>
        <c:axId val="2126470952"/>
        <c:extLst>
          <c:ext xmlns:c15="http://schemas.microsoft.com/office/drawing/2012/chart" uri="{02D57815-91ED-43cb-92C2-25804820EDAC}">
            <c15:filteredBarSeries>
              <c15:ser>
                <c:idx val="1"/>
                <c:order val="0"/>
                <c:tx>
                  <c:strRef>
                    <c:extLst>
                      <c:ext uri="{02D57815-91ED-43cb-92C2-25804820EDAC}">
                        <c15:formulaRef>
                          <c15:sqref>'Maternal Chars'!$J$121</c15:sqref>
                        </c15:formulaRef>
                      </c:ext>
                    </c:extLst>
                    <c:strCache>
                      <c:ptCount val="1"/>
                    </c:strCache>
                  </c:strRef>
                </c:tx>
                <c:invertIfNegative val="0"/>
                <c:cat>
                  <c:strRef>
                    <c:extLst>
                      <c:ext uri="{02D57815-91ED-43cb-92C2-25804820EDAC}">
                        <c15:formulaRef>
                          <c15:sqref>'Maternal Chars'!$K$120:$L$120</c15:sqref>
                        </c15:formulaRef>
                      </c:ext>
                    </c:extLst>
                    <c:strCache>
                      <c:ptCount val="2"/>
                      <c:pt idx="0">
                        <c:v>Medicaid</c:v>
                      </c:pt>
                      <c:pt idx="1">
                        <c:v>Private</c:v>
                      </c:pt>
                    </c:strCache>
                  </c:strRef>
                </c:cat>
                <c:val>
                  <c:numRef>
                    <c:extLst>
                      <c:ext uri="{02D57815-91ED-43cb-92C2-25804820EDAC}">
                        <c15:formulaRef>
                          <c15:sqref>'Maternal Chars'!$K$121:$L$121</c15:sqref>
                        </c15:formulaRef>
                      </c:ext>
                    </c:extLst>
                    <c:numCache>
                      <c:formatCode>General</c:formatCode>
                      <c:ptCount val="2"/>
                    </c:numCache>
                  </c:numRef>
                </c:val>
                <c:extLst>
                  <c:ext xmlns:c16="http://schemas.microsoft.com/office/drawing/2014/chart" uri="{C3380CC4-5D6E-409C-BE32-E72D297353CC}">
                    <c16:uniqueId val="{00000002-774D-4C2D-84F9-E33FC23A5E5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'Maternal Chars'!$J$123</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Chars'!$K$120:$L$120</c15:sqref>
                        </c15:formulaRef>
                      </c:ext>
                    </c:extLst>
                    <c:strCache>
                      <c:ptCount val="2"/>
                      <c:pt idx="0">
                        <c:v>Medicaid</c:v>
                      </c:pt>
                      <c:pt idx="1">
                        <c:v>Private</c:v>
                      </c:pt>
                    </c:strCache>
                  </c:strRef>
                </c:cat>
                <c:val>
                  <c:numRef>
                    <c:extLst xmlns:c15="http://schemas.microsoft.com/office/drawing/2012/chart">
                      <c:ext xmlns:c15="http://schemas.microsoft.com/office/drawing/2012/chart" uri="{02D57815-91ED-43cb-92C2-25804820EDAC}">
                        <c15:formulaRef>
                          <c15:sqref>'Maternal Chars'!$K$123:$L$123</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3-774D-4C2D-84F9-E33FC23A5E5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'Maternal Chars'!$J$124</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Chars'!$K$120:$L$120</c15:sqref>
                        </c15:formulaRef>
                      </c:ext>
                    </c:extLst>
                    <c:strCache>
                      <c:ptCount val="2"/>
                      <c:pt idx="0">
                        <c:v>Medicaid</c:v>
                      </c:pt>
                      <c:pt idx="1">
                        <c:v>Private</c:v>
                      </c:pt>
                    </c:strCache>
                  </c:strRef>
                </c:cat>
                <c:val>
                  <c:numRef>
                    <c:extLst xmlns:c15="http://schemas.microsoft.com/office/drawing/2012/chart">
                      <c:ext xmlns:c15="http://schemas.microsoft.com/office/drawing/2012/chart" uri="{02D57815-91ED-43cb-92C2-25804820EDAC}">
                        <c15:formulaRef>
                          <c15:sqref>'Maternal Chars'!$K$124:$L$124</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4-774D-4C2D-84F9-E33FC23A5E5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'Maternal Chars'!$J$126</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Chars'!$K$120:$L$120</c15:sqref>
                        </c15:formulaRef>
                      </c:ext>
                    </c:extLst>
                    <c:strCache>
                      <c:ptCount val="2"/>
                      <c:pt idx="0">
                        <c:v>Medicaid</c:v>
                      </c:pt>
                      <c:pt idx="1">
                        <c:v>Private</c:v>
                      </c:pt>
                    </c:strCache>
                  </c:strRef>
                </c:cat>
                <c:val>
                  <c:numRef>
                    <c:extLst xmlns:c15="http://schemas.microsoft.com/office/drawing/2012/chart">
                      <c:ext xmlns:c15="http://schemas.microsoft.com/office/drawing/2012/chart" uri="{02D57815-91ED-43cb-92C2-25804820EDAC}">
                        <c15:formulaRef>
                          <c15:sqref>'Maternal Chars'!$K$126:$L$126</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5-774D-4C2D-84F9-E33FC23A5E5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'Maternal Chars'!$J$127</c15:sqref>
                        </c15:formulaRef>
                      </c:ext>
                    </c:extLst>
                    <c:strCache>
                      <c:ptCount val="1"/>
                    </c:strCache>
                  </c:strRef>
                </c:tx>
                <c:invertIfNegative val="0"/>
                <c:cat>
                  <c:strRef>
                    <c:extLst xmlns:c15="http://schemas.microsoft.com/office/drawing/2012/chart">
                      <c:ext xmlns:c15="http://schemas.microsoft.com/office/drawing/2012/chart" uri="{02D57815-91ED-43cb-92C2-25804820EDAC}">
                        <c15:formulaRef>
                          <c15:sqref>'Maternal Chars'!$K$120:$L$120</c15:sqref>
                        </c15:formulaRef>
                      </c:ext>
                    </c:extLst>
                    <c:strCache>
                      <c:ptCount val="2"/>
                      <c:pt idx="0">
                        <c:v>Medicaid</c:v>
                      </c:pt>
                      <c:pt idx="1">
                        <c:v>Private</c:v>
                      </c:pt>
                    </c:strCache>
                  </c:strRef>
                </c:cat>
                <c:val>
                  <c:numRef>
                    <c:extLst xmlns:c15="http://schemas.microsoft.com/office/drawing/2012/chart">
                      <c:ext xmlns:c15="http://schemas.microsoft.com/office/drawing/2012/chart" uri="{02D57815-91ED-43cb-92C2-25804820EDAC}">
                        <c15:formulaRef>
                          <c15:sqref>'Maternal Chars'!$K$127:$L$127</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6-774D-4C2D-84F9-E33FC23A5E5E}"/>
                  </c:ext>
                </c:extLst>
              </c15:ser>
            </c15:filteredBarSeries>
          </c:ext>
        </c:extLst>
      </c:barChart>
      <c:catAx>
        <c:axId val="2126467896"/>
        <c:scaling>
          <c:orientation val="minMax"/>
        </c:scaling>
        <c:delete val="0"/>
        <c:axPos val="b"/>
        <c:numFmt formatCode="General" sourceLinked="1"/>
        <c:majorTickMark val="out"/>
        <c:minorTickMark val="none"/>
        <c:tickLblPos val="nextTo"/>
        <c:crossAx val="2126470952"/>
        <c:crosses val="autoZero"/>
        <c:auto val="1"/>
        <c:lblAlgn val="ctr"/>
        <c:lblOffset val="100"/>
        <c:noMultiLvlLbl val="0"/>
      </c:catAx>
      <c:valAx>
        <c:axId val="2126470952"/>
        <c:scaling>
          <c:orientation val="minMax"/>
        </c:scaling>
        <c:delete val="0"/>
        <c:axPos val="l"/>
        <c:majorGridlines>
          <c:spPr>
            <a:ln>
              <a:noFill/>
            </a:ln>
          </c:spPr>
        </c:majorGridlines>
        <c:title>
          <c:tx>
            <c:rich>
              <a:bodyPr rot="-5400000" vert="horz"/>
              <a:lstStyle/>
              <a:p>
                <a:pPr>
                  <a:defRPr sz="1200"/>
                </a:pPr>
                <a:r>
                  <a:rPr lang="en-US" sz="1200"/>
                  <a:t>Rate per 1000 Live Births</a:t>
                </a:r>
              </a:p>
            </c:rich>
          </c:tx>
          <c:layout>
            <c:manualLayout>
              <c:xMode val="edge"/>
              <c:yMode val="edge"/>
              <c:x val="6.8783418404357741E-2"/>
              <c:y val="0.30884737585939409"/>
            </c:manualLayout>
          </c:layout>
          <c:overlay val="0"/>
        </c:title>
        <c:numFmt formatCode="0" sourceLinked="0"/>
        <c:majorTickMark val="out"/>
        <c:minorTickMark val="none"/>
        <c:tickLblPos val="nextTo"/>
        <c:txPr>
          <a:bodyPr/>
          <a:lstStyle/>
          <a:p>
            <a:pPr>
              <a:defRPr sz="1200"/>
            </a:pPr>
            <a:endParaRPr lang="en-US"/>
          </a:p>
        </c:txPr>
        <c:crossAx val="2126467896"/>
        <c:crosses val="autoZero"/>
        <c:crossBetween val="between"/>
      </c:valAx>
      <c:dTable>
        <c:showHorzBorder val="1"/>
        <c:showVertBorder val="1"/>
        <c:showOutline val="1"/>
        <c:showKeys val="1"/>
        <c:txPr>
          <a:bodyPr/>
          <a:lstStyle/>
          <a:p>
            <a:pPr rtl="0">
              <a:defRPr sz="1200"/>
            </a:pPr>
            <a:endParaRPr lang="en-US"/>
          </a:p>
        </c:txPr>
      </c:dTable>
    </c:plotArea>
    <c:plotVisOnly val="1"/>
    <c:dispBlanksAs val="gap"/>
    <c:showDLblsOverMax val="0"/>
  </c:chart>
  <c:txPr>
    <a:bodyPr/>
    <a:lstStyle/>
    <a:p>
      <a:pPr>
        <a:defRPr sz="1100"/>
      </a:pPr>
      <a:endParaRPr lang="en-US"/>
    </a:p>
  </c:txPr>
  <c:externalData r:id="rId2">
    <c:autoUpdate val="0"/>
  </c:externalData>
  <c:userShapes r:id="rId3"/>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82458073853801"/>
          <c:y val="0.20522727272727301"/>
          <c:w val="0.82769706063301995"/>
          <c:h val="0.61461554521593897"/>
        </c:manualLayout>
      </c:layout>
      <c:barChart>
        <c:barDir val="col"/>
        <c:grouping val="clustered"/>
        <c:varyColors val="0"/>
        <c:ser>
          <c:idx val="0"/>
          <c:order val="0"/>
          <c:tx>
            <c:strRef>
              <c:f>'Pregnancy Chars'!$L$249</c:f>
              <c:strCache>
                <c:ptCount val="1"/>
                <c:pt idx="0">
                  <c:v>NH White</c:v>
                </c:pt>
              </c:strCache>
            </c:strRef>
          </c:tx>
          <c:spPr>
            <a:solidFill>
              <a:srgbClr val="0070C0"/>
            </a:solidFill>
            <a:ln>
              <a:noFill/>
            </a:ln>
            <a:effectLst/>
          </c:spPr>
          <c:invertIfNegative val="0"/>
          <c:cat>
            <c:strRef>
              <c:f>'Pregnancy Chars'!$M$248:$S$248</c:f>
              <c:strCache>
                <c:ptCount val="6"/>
                <c:pt idx="0">
                  <c:v>&lt;12 mos</c:v>
                </c:pt>
                <c:pt idx="1">
                  <c:v>13-18 mos</c:v>
                </c:pt>
                <c:pt idx="2">
                  <c:v>18-24 mos</c:v>
                </c:pt>
                <c:pt idx="3">
                  <c:v>24-27 mos</c:v>
                </c:pt>
                <c:pt idx="4">
                  <c:v>27-36 mos</c:v>
                </c:pt>
                <c:pt idx="5">
                  <c:v>36+ mos</c:v>
                </c:pt>
              </c:strCache>
            </c:strRef>
          </c:cat>
          <c:val>
            <c:numRef>
              <c:f>'Pregnancy Chars'!$M$249:$S$249</c:f>
              <c:numCache>
                <c:formatCode>0.0</c:formatCode>
                <c:ptCount val="6"/>
                <c:pt idx="0">
                  <c:v>9.4936708860759502</c:v>
                </c:pt>
                <c:pt idx="1">
                  <c:v>2.7548209366391188</c:v>
                </c:pt>
                <c:pt idx="2">
                  <c:v>6.1162079510703364</c:v>
                </c:pt>
                <c:pt idx="3">
                  <c:v>0</c:v>
                </c:pt>
                <c:pt idx="4">
                  <c:v>8.565310492505354</c:v>
                </c:pt>
                <c:pt idx="5">
                  <c:v>7.8277886497064575</c:v>
                </c:pt>
              </c:numCache>
            </c:numRef>
          </c:val>
          <c:extLst>
            <c:ext xmlns:c16="http://schemas.microsoft.com/office/drawing/2014/chart" uri="{C3380CC4-5D6E-409C-BE32-E72D297353CC}">
              <c16:uniqueId val="{00000000-48A2-43BB-927C-9F3380B78B5F}"/>
            </c:ext>
          </c:extLst>
        </c:ser>
        <c:ser>
          <c:idx val="1"/>
          <c:order val="1"/>
          <c:tx>
            <c:strRef>
              <c:f>'Pregnancy Chars'!$L$250</c:f>
              <c:strCache>
                <c:ptCount val="1"/>
                <c:pt idx="0">
                  <c:v>NH Black</c:v>
                </c:pt>
              </c:strCache>
            </c:strRef>
          </c:tx>
          <c:spPr>
            <a:solidFill>
              <a:srgbClr val="FF9933"/>
            </a:solidFill>
            <a:ln>
              <a:noFill/>
            </a:ln>
            <a:effectLst/>
          </c:spPr>
          <c:invertIfNegative val="0"/>
          <c:cat>
            <c:strRef>
              <c:f>'Pregnancy Chars'!$M$248:$S$248</c:f>
              <c:strCache>
                <c:ptCount val="6"/>
                <c:pt idx="0">
                  <c:v>&lt;12 mos</c:v>
                </c:pt>
                <c:pt idx="1">
                  <c:v>13-18 mos</c:v>
                </c:pt>
                <c:pt idx="2">
                  <c:v>18-24 mos</c:v>
                </c:pt>
                <c:pt idx="3">
                  <c:v>24-27 mos</c:v>
                </c:pt>
                <c:pt idx="4">
                  <c:v>27-36 mos</c:v>
                </c:pt>
                <c:pt idx="5">
                  <c:v>36+ mos</c:v>
                </c:pt>
              </c:strCache>
            </c:strRef>
          </c:cat>
          <c:val>
            <c:numRef>
              <c:f>'Pregnancy Chars'!$M$250:$S$250</c:f>
              <c:numCache>
                <c:formatCode>0.0</c:formatCode>
                <c:ptCount val="6"/>
                <c:pt idx="0">
                  <c:v>5.8479532163742682</c:v>
                </c:pt>
                <c:pt idx="1">
                  <c:v>12.320328542094456</c:v>
                </c:pt>
                <c:pt idx="2">
                  <c:v>5.7142857142857144</c:v>
                </c:pt>
                <c:pt idx="3">
                  <c:v>7.518796992481203</c:v>
                </c:pt>
                <c:pt idx="4">
                  <c:v>6.3636363636363642</c:v>
                </c:pt>
                <c:pt idx="5">
                  <c:v>9.0199479618386817</c:v>
                </c:pt>
              </c:numCache>
            </c:numRef>
          </c:val>
          <c:extLst>
            <c:ext xmlns:c16="http://schemas.microsoft.com/office/drawing/2014/chart" uri="{C3380CC4-5D6E-409C-BE32-E72D297353CC}">
              <c16:uniqueId val="{00000001-48A2-43BB-927C-9F3380B78B5F}"/>
            </c:ext>
          </c:extLst>
        </c:ser>
        <c:dLbls>
          <c:showLegendKey val="0"/>
          <c:showVal val="0"/>
          <c:showCatName val="0"/>
          <c:showSerName val="0"/>
          <c:showPercent val="0"/>
          <c:showBubbleSize val="0"/>
        </c:dLbls>
        <c:gapWidth val="219"/>
        <c:overlap val="-27"/>
        <c:axId val="2124339752"/>
        <c:axId val="2124343448"/>
        <c:extLst>
          <c:ext xmlns:c15="http://schemas.microsoft.com/office/drawing/2012/chart" uri="{02D57815-91ED-43cb-92C2-25804820EDAC}">
            <c15:filteredBarSeries>
              <c15:ser>
                <c:idx val="2"/>
                <c:order val="2"/>
                <c:tx>
                  <c:strRef>
                    <c:extLst>
                      <c:ext uri="{02D57815-91ED-43cb-92C2-25804820EDAC}">
                        <c15:formulaRef>
                          <c15:sqref>'Pregnancy Chars'!$L$251</c15:sqref>
                        </c15:formulaRef>
                      </c:ext>
                    </c:extLst>
                    <c:strCache>
                      <c:ptCount val="1"/>
                      <c:pt idx="0">
                        <c:v>Hispanic/Latinx</c:v>
                      </c:pt>
                    </c:strCache>
                  </c:strRef>
                </c:tx>
                <c:spPr>
                  <a:solidFill>
                    <a:schemeClr val="accent3"/>
                  </a:solidFill>
                  <a:ln>
                    <a:noFill/>
                  </a:ln>
                  <a:effectLst/>
                </c:spPr>
                <c:invertIfNegative val="0"/>
                <c:cat>
                  <c:strRef>
                    <c:extLst>
                      <c:ext uri="{02D57815-91ED-43cb-92C2-25804820EDAC}">
                        <c15:formulaRef>
                          <c15:sqref>'Pregnancy Chars'!$M$248:$S$248</c15:sqref>
                        </c15:formulaRef>
                      </c:ext>
                    </c:extLst>
                    <c:strCache>
                      <c:ptCount val="6"/>
                      <c:pt idx="0">
                        <c:v>&lt;12 mos</c:v>
                      </c:pt>
                      <c:pt idx="1">
                        <c:v>13-18 mos</c:v>
                      </c:pt>
                      <c:pt idx="2">
                        <c:v>18-24 mos</c:v>
                      </c:pt>
                      <c:pt idx="3">
                        <c:v>24-27 mos</c:v>
                      </c:pt>
                      <c:pt idx="4">
                        <c:v>27-36 mos</c:v>
                      </c:pt>
                      <c:pt idx="5">
                        <c:v>36+ mos</c:v>
                      </c:pt>
                    </c:strCache>
                  </c:strRef>
                </c:cat>
                <c:val>
                  <c:numRef>
                    <c:extLst>
                      <c:ext uri="{02D57815-91ED-43cb-92C2-25804820EDAC}">
                        <c15:formulaRef>
                          <c15:sqref>'Pregnancy Chars'!$M$251:$S$251</c15:sqref>
                        </c15:formulaRef>
                      </c:ext>
                    </c:extLst>
                    <c:numCache>
                      <c:formatCode>0.0</c:formatCode>
                      <c:ptCount val="6"/>
                      <c:pt idx="0">
                        <c:v>13.953488372093023</c:v>
                      </c:pt>
                      <c:pt idx="1">
                        <c:v>13.513513513513514</c:v>
                      </c:pt>
                      <c:pt idx="2">
                        <c:v>0</c:v>
                      </c:pt>
                      <c:pt idx="3">
                        <c:v>0</c:v>
                      </c:pt>
                      <c:pt idx="4">
                        <c:v>5.025125628140704</c:v>
                      </c:pt>
                      <c:pt idx="5">
                        <c:v>5.286343612334802</c:v>
                      </c:pt>
                    </c:numCache>
                  </c:numRef>
                </c:val>
                <c:extLst>
                  <c:ext xmlns:c16="http://schemas.microsoft.com/office/drawing/2014/chart" uri="{C3380CC4-5D6E-409C-BE32-E72D297353CC}">
                    <c16:uniqueId val="{00000002-48A2-43BB-927C-9F3380B78B5F}"/>
                  </c:ext>
                </c:extLst>
              </c15:ser>
            </c15:filteredBarSeries>
          </c:ext>
        </c:extLst>
      </c:barChart>
      <c:catAx>
        <c:axId val="2124339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343448"/>
        <c:crosses val="autoZero"/>
        <c:auto val="1"/>
        <c:lblAlgn val="ctr"/>
        <c:lblOffset val="100"/>
        <c:noMultiLvlLbl val="0"/>
      </c:catAx>
      <c:valAx>
        <c:axId val="2124343448"/>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sz="1100">
                    <a:solidFill>
                      <a:schemeClr val="tx1"/>
                    </a:solidFill>
                  </a:rPr>
                  <a:t>Rate</a:t>
                </a:r>
                <a:r>
                  <a:rPr lang="en-US" sz="1100" baseline="0">
                    <a:solidFill>
                      <a:schemeClr val="tx1"/>
                    </a:solidFill>
                  </a:rPr>
                  <a:t> per 1,000 Live Births</a:t>
                </a:r>
                <a:endParaRPr lang="en-US" sz="1100">
                  <a:solidFill>
                    <a:schemeClr val="tx1"/>
                  </a:solidFill>
                </a:endParaRPr>
              </a:p>
            </c:rich>
          </c:tx>
          <c:layout>
            <c:manualLayout>
              <c:xMode val="edge"/>
              <c:yMode val="edge"/>
              <c:x val="5.7225846912443486E-2"/>
              <c:y val="0.3476456103925760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243397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'Pregnancy Chars'!$F$211</c:f>
              <c:strCache>
                <c:ptCount val="1"/>
                <c:pt idx="0">
                  <c:v>NH White</c:v>
                </c:pt>
              </c:strCache>
            </c:strRef>
          </c:tx>
          <c:spPr>
            <a:solidFill>
              <a:srgbClr val="1687BA"/>
            </a:solidFill>
          </c:spPr>
          <c:invertIfNegative val="0"/>
          <c:cat>
            <c:strRef>
              <c:f>'Pregnancy Chars'!$G$210:$I$210</c:f>
              <c:strCache>
                <c:ptCount val="2"/>
                <c:pt idx="0">
                  <c:v>Adequate</c:v>
                </c:pt>
                <c:pt idx="1">
                  <c:v>Indadequate </c:v>
                </c:pt>
              </c:strCache>
              <c:extLst/>
            </c:strRef>
          </c:cat>
          <c:val>
            <c:numRef>
              <c:f>'Pregnancy Chars'!$G$211:$I$211</c:f>
              <c:numCache>
                <c:formatCode>0.0</c:formatCode>
                <c:ptCount val="2"/>
                <c:pt idx="0">
                  <c:v>6.67779632721202</c:v>
                </c:pt>
                <c:pt idx="1">
                  <c:v>5.9303187546330616</c:v>
                </c:pt>
              </c:numCache>
              <c:extLst/>
            </c:numRef>
          </c:val>
          <c:extLst>
            <c:ext xmlns:c16="http://schemas.microsoft.com/office/drawing/2014/chart" uri="{C3380CC4-5D6E-409C-BE32-E72D297353CC}">
              <c16:uniqueId val="{00000000-EFDE-4D40-B355-C9C5AB6A1CE3}"/>
            </c:ext>
          </c:extLst>
        </c:ser>
        <c:ser>
          <c:idx val="0"/>
          <c:order val="1"/>
          <c:tx>
            <c:strRef>
              <c:f>'Pregnancy Chars'!$F$212</c:f>
              <c:strCache>
                <c:ptCount val="1"/>
                <c:pt idx="0">
                  <c:v>NH Black</c:v>
                </c:pt>
              </c:strCache>
            </c:strRef>
          </c:tx>
          <c:spPr>
            <a:solidFill>
              <a:srgbClr val="FF9933"/>
            </a:solidFill>
          </c:spPr>
          <c:invertIfNegative val="0"/>
          <c:cat>
            <c:strRef>
              <c:f>'Pregnancy Chars'!$G$210:$I$210</c:f>
              <c:strCache>
                <c:ptCount val="2"/>
                <c:pt idx="0">
                  <c:v>Adequate</c:v>
                </c:pt>
                <c:pt idx="1">
                  <c:v>Indadequate </c:v>
                </c:pt>
              </c:strCache>
              <c:extLst/>
            </c:strRef>
          </c:cat>
          <c:val>
            <c:numRef>
              <c:f>'Pregnancy Chars'!$G$212:$I$212</c:f>
              <c:numCache>
                <c:formatCode>0.0</c:formatCode>
                <c:ptCount val="2"/>
                <c:pt idx="0">
                  <c:v>8.2259054634745254</c:v>
                </c:pt>
                <c:pt idx="1">
                  <c:v>8.2150858849887971</c:v>
                </c:pt>
              </c:numCache>
              <c:extLst/>
            </c:numRef>
          </c:val>
          <c:extLst>
            <c:ext xmlns:c16="http://schemas.microsoft.com/office/drawing/2014/chart" uri="{C3380CC4-5D6E-409C-BE32-E72D297353CC}">
              <c16:uniqueId val="{00000001-EFDE-4D40-B355-C9C5AB6A1CE3}"/>
            </c:ext>
          </c:extLst>
        </c:ser>
        <c:dLbls>
          <c:showLegendKey val="0"/>
          <c:showVal val="0"/>
          <c:showCatName val="0"/>
          <c:showSerName val="0"/>
          <c:showPercent val="0"/>
          <c:showBubbleSize val="0"/>
        </c:dLbls>
        <c:gapWidth val="150"/>
        <c:axId val="2089106584"/>
        <c:axId val="2089109624"/>
        <c:extLst>
          <c:ext xmlns:c15="http://schemas.microsoft.com/office/drawing/2012/chart" uri="{02D57815-91ED-43cb-92C2-25804820EDAC}">
            <c15:filteredBarSeries>
              <c15:ser>
                <c:idx val="2"/>
                <c:order val="2"/>
                <c:tx>
                  <c:strRef>
                    <c:extLst>
                      <c:ext uri="{02D57815-91ED-43cb-92C2-25804820EDAC}">
                        <c15:formulaRef>
                          <c15:sqref>'Pregnancy Chars'!$F$213</c15:sqref>
                        </c15:formulaRef>
                      </c:ext>
                    </c:extLst>
                    <c:strCache>
                      <c:ptCount val="1"/>
                      <c:pt idx="0">
                        <c:v>Hispanic/Latinx</c:v>
                      </c:pt>
                    </c:strCache>
                  </c:strRef>
                </c:tx>
                <c:invertIfNegative val="0"/>
                <c:cat>
                  <c:strRef>
                    <c:extLst>
                      <c:ext uri="{02D57815-91ED-43cb-92C2-25804820EDAC}">
                        <c15:formulaRef>
                          <c15:sqref>'Pregnancy Chars'!$G$210:$I$210</c15:sqref>
                        </c15:formulaRef>
                      </c:ext>
                    </c:extLst>
                    <c:strCache>
                      <c:ptCount val="2"/>
                      <c:pt idx="0">
                        <c:v>Adequate</c:v>
                      </c:pt>
                      <c:pt idx="1">
                        <c:v>Indadequate </c:v>
                      </c:pt>
                    </c:strCache>
                  </c:strRef>
                </c:cat>
                <c:val>
                  <c:numRef>
                    <c:extLst>
                      <c:ext uri="{02D57815-91ED-43cb-92C2-25804820EDAC}">
                        <c15:formulaRef>
                          <c15:sqref>'Pregnancy Chars'!$G$213:$I$213</c15:sqref>
                        </c15:formulaRef>
                      </c:ext>
                    </c:extLst>
                    <c:numCache>
                      <c:formatCode>0.0</c:formatCode>
                      <c:ptCount val="2"/>
                      <c:pt idx="0">
                        <c:v>4.6174142480211087</c:v>
                      </c:pt>
                      <c:pt idx="1">
                        <c:v>13.850415512465373</c:v>
                      </c:pt>
                    </c:numCache>
                  </c:numRef>
                </c:val>
                <c:extLst>
                  <c:ext xmlns:c16="http://schemas.microsoft.com/office/drawing/2014/chart" uri="{C3380CC4-5D6E-409C-BE32-E72D297353CC}">
                    <c16:uniqueId val="{00000002-EFDE-4D40-B355-C9C5AB6A1CE3}"/>
                  </c:ext>
                </c:extLst>
              </c15:ser>
            </c15:filteredBarSeries>
          </c:ext>
        </c:extLst>
      </c:barChart>
      <c:catAx>
        <c:axId val="2089106584"/>
        <c:scaling>
          <c:orientation val="minMax"/>
        </c:scaling>
        <c:delete val="0"/>
        <c:axPos val="b"/>
        <c:numFmt formatCode="General" sourceLinked="1"/>
        <c:majorTickMark val="out"/>
        <c:minorTickMark val="none"/>
        <c:tickLblPos val="nextTo"/>
        <c:crossAx val="2089109624"/>
        <c:crosses val="autoZero"/>
        <c:auto val="1"/>
        <c:lblAlgn val="ctr"/>
        <c:lblOffset val="100"/>
        <c:noMultiLvlLbl val="0"/>
      </c:catAx>
      <c:valAx>
        <c:axId val="2089109624"/>
        <c:scaling>
          <c:orientation val="minMax"/>
        </c:scaling>
        <c:delete val="0"/>
        <c:axPos val="l"/>
        <c:majorGridlines>
          <c:spPr>
            <a:ln>
              <a:noFill/>
            </a:ln>
          </c:spPr>
        </c:majorGridlines>
        <c:title>
          <c:tx>
            <c:rich>
              <a:bodyPr rot="-5400000" vert="horz"/>
              <a:lstStyle/>
              <a:p>
                <a:pPr>
                  <a:defRPr/>
                </a:pPr>
                <a:r>
                  <a:rPr lang="en-US"/>
                  <a:t>Rate per 1000 Live Births</a:t>
                </a:r>
              </a:p>
            </c:rich>
          </c:tx>
          <c:layout>
            <c:manualLayout>
              <c:xMode val="edge"/>
              <c:yMode val="edge"/>
              <c:x val="4.4657097288676201E-2"/>
              <c:y val="0.35233533120402499"/>
            </c:manualLayout>
          </c:layout>
          <c:overlay val="0"/>
        </c:title>
        <c:numFmt formatCode="0" sourceLinked="0"/>
        <c:majorTickMark val="out"/>
        <c:minorTickMark val="none"/>
        <c:tickLblPos val="nextTo"/>
        <c:crossAx val="2089106584"/>
        <c:crosses val="autoZero"/>
        <c:crossBetween val="between"/>
      </c:valAx>
      <c:dTable>
        <c:showHorzBorder val="1"/>
        <c:showVertBorder val="1"/>
        <c:showOutline val="1"/>
        <c:showKeys val="1"/>
      </c:dTable>
    </c:plotArea>
    <c:plotVisOnly val="1"/>
    <c:dispBlanksAs val="gap"/>
    <c:showDLblsOverMax val="0"/>
  </c:chart>
  <c:txPr>
    <a:bodyPr/>
    <a:lstStyle/>
    <a:p>
      <a:pPr>
        <a:defRPr sz="1100"/>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15430042398547"/>
          <c:y val="3.8743049068019043E-2"/>
          <c:w val="0.82103800726832221"/>
          <c:h val="0.76435984696828152"/>
        </c:manualLayout>
      </c:layout>
      <c:barChart>
        <c:barDir val="col"/>
        <c:grouping val="clustered"/>
        <c:varyColors val="0"/>
        <c:ser>
          <c:idx val="0"/>
          <c:order val="0"/>
          <c:tx>
            <c:strRef>
              <c:f>'Pregnancy Chars'!$G$476</c:f>
              <c:strCache>
                <c:ptCount val="1"/>
                <c:pt idx="0">
                  <c:v>NH White</c:v>
                </c:pt>
              </c:strCache>
            </c:strRef>
          </c:tx>
          <c:spPr>
            <a:solidFill>
              <a:schemeClr val="accent1"/>
            </a:solidFill>
            <a:ln>
              <a:noFill/>
            </a:ln>
            <a:effectLst/>
          </c:spPr>
          <c:invertIfNegative val="0"/>
          <c:cat>
            <c:strRef>
              <c:f>'Pregnancy Chars'!$H$475:$J$475</c:f>
              <c:strCache>
                <c:ptCount val="2"/>
                <c:pt idx="0">
                  <c:v>PNC</c:v>
                </c:pt>
                <c:pt idx="1">
                  <c:v>No PNC</c:v>
                </c:pt>
              </c:strCache>
            </c:strRef>
          </c:cat>
          <c:val>
            <c:numRef>
              <c:f>'Pregnancy Chars'!$H$476:$J$476</c:f>
              <c:numCache>
                <c:formatCode>0.0</c:formatCode>
                <c:ptCount val="2"/>
                <c:pt idx="0">
                  <c:v>4.087889626980072</c:v>
                </c:pt>
                <c:pt idx="1">
                  <c:v>17.021276595744681</c:v>
                </c:pt>
              </c:numCache>
            </c:numRef>
          </c:val>
          <c:extLst>
            <c:ext xmlns:c16="http://schemas.microsoft.com/office/drawing/2014/chart" uri="{C3380CC4-5D6E-409C-BE32-E72D297353CC}">
              <c16:uniqueId val="{00000000-E250-404E-8871-362A68CBCDA6}"/>
            </c:ext>
          </c:extLst>
        </c:ser>
        <c:ser>
          <c:idx val="1"/>
          <c:order val="1"/>
          <c:tx>
            <c:strRef>
              <c:f>'Pregnancy Chars'!$G$477</c:f>
              <c:strCache>
                <c:ptCount val="1"/>
                <c:pt idx="0">
                  <c:v>NH Black</c:v>
                </c:pt>
              </c:strCache>
            </c:strRef>
          </c:tx>
          <c:spPr>
            <a:solidFill>
              <a:schemeClr val="accent2"/>
            </a:solidFill>
            <a:ln>
              <a:noFill/>
            </a:ln>
            <a:effectLst/>
          </c:spPr>
          <c:invertIfNegative val="0"/>
          <c:cat>
            <c:strRef>
              <c:f>'Pregnancy Chars'!$H$475:$J$475</c:f>
              <c:strCache>
                <c:ptCount val="2"/>
                <c:pt idx="0">
                  <c:v>PNC</c:v>
                </c:pt>
                <c:pt idx="1">
                  <c:v>No PNC</c:v>
                </c:pt>
              </c:strCache>
            </c:strRef>
          </c:cat>
          <c:val>
            <c:numRef>
              <c:f>'Pregnancy Chars'!$H$477:$J$477</c:f>
              <c:numCache>
                <c:formatCode>0.0</c:formatCode>
                <c:ptCount val="2"/>
                <c:pt idx="0">
                  <c:v>10.296010296010296</c:v>
                </c:pt>
                <c:pt idx="1">
                  <c:v>28.741328047571852</c:v>
                </c:pt>
              </c:numCache>
            </c:numRef>
          </c:val>
          <c:extLst>
            <c:ext xmlns:c16="http://schemas.microsoft.com/office/drawing/2014/chart" uri="{C3380CC4-5D6E-409C-BE32-E72D297353CC}">
              <c16:uniqueId val="{00000001-E250-404E-8871-362A68CBCDA6}"/>
            </c:ext>
          </c:extLst>
        </c:ser>
        <c:ser>
          <c:idx val="2"/>
          <c:order val="2"/>
          <c:tx>
            <c:strRef>
              <c:f>'Pregnancy Chars'!$G$478</c:f>
              <c:strCache>
                <c:ptCount val="1"/>
                <c:pt idx="0">
                  <c:v>Hispanic/Latinx</c:v>
                </c:pt>
              </c:strCache>
            </c:strRef>
          </c:tx>
          <c:spPr>
            <a:solidFill>
              <a:schemeClr val="accent3"/>
            </a:solidFill>
            <a:ln>
              <a:noFill/>
            </a:ln>
            <a:effectLst/>
          </c:spPr>
          <c:invertIfNegative val="0"/>
          <c:cat>
            <c:strRef>
              <c:f>'Pregnancy Chars'!$H$475:$J$475</c:f>
              <c:strCache>
                <c:ptCount val="2"/>
                <c:pt idx="0">
                  <c:v>PNC</c:v>
                </c:pt>
                <c:pt idx="1">
                  <c:v>No PNC</c:v>
                </c:pt>
              </c:strCache>
            </c:strRef>
          </c:cat>
          <c:val>
            <c:numRef>
              <c:f>'Pregnancy Chars'!$H$478:$J$478</c:f>
              <c:numCache>
                <c:formatCode>0.0</c:formatCode>
                <c:ptCount val="2"/>
                <c:pt idx="0">
                  <c:v>3.243243243243243</c:v>
                </c:pt>
                <c:pt idx="1">
                  <c:v>78.125</c:v>
                </c:pt>
              </c:numCache>
            </c:numRef>
          </c:val>
          <c:extLst>
            <c:ext xmlns:c16="http://schemas.microsoft.com/office/drawing/2014/chart" uri="{C3380CC4-5D6E-409C-BE32-E72D297353CC}">
              <c16:uniqueId val="{00000002-E250-404E-8871-362A68CBCDA6}"/>
            </c:ext>
          </c:extLst>
        </c:ser>
        <c:dLbls>
          <c:showLegendKey val="0"/>
          <c:showVal val="0"/>
          <c:showCatName val="0"/>
          <c:showSerName val="0"/>
          <c:showPercent val="0"/>
          <c:showBubbleSize val="0"/>
        </c:dLbls>
        <c:gapWidth val="219"/>
        <c:overlap val="-27"/>
        <c:axId val="2126809016"/>
        <c:axId val="2126812712"/>
      </c:barChart>
      <c:catAx>
        <c:axId val="212680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812712"/>
        <c:crosses val="autoZero"/>
        <c:auto val="1"/>
        <c:lblAlgn val="ctr"/>
        <c:lblOffset val="100"/>
        <c:noMultiLvlLbl val="0"/>
      </c:catAx>
      <c:valAx>
        <c:axId val="2126812712"/>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Rate</a:t>
                </a:r>
                <a:r>
                  <a:rPr lang="en-US" sz="1100" b="1" baseline="0"/>
                  <a:t> per 1,000 Live Births</a:t>
                </a:r>
                <a:endParaRPr lang="en-US" sz="1100" b="1"/>
              </a:p>
            </c:rich>
          </c:tx>
          <c:layout>
            <c:manualLayout>
              <c:xMode val="edge"/>
              <c:yMode val="edge"/>
              <c:x val="7.532681255576136E-2"/>
              <c:y val="0.3019404777792606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268090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'Pregnancy Chars'!$I$388</c:f>
              <c:strCache>
                <c:ptCount val="1"/>
                <c:pt idx="0">
                  <c:v>NH White</c:v>
                </c:pt>
              </c:strCache>
            </c:strRef>
          </c:tx>
          <c:spPr>
            <a:solidFill>
              <a:schemeClr val="accent1"/>
            </a:solidFill>
            <a:ln>
              <a:noFill/>
            </a:ln>
            <a:effectLst/>
          </c:spPr>
          <c:invertIfNegative val="0"/>
          <c:cat>
            <c:strRef>
              <c:f>'Pregnancy Chars'!$J$387:$O$387</c:f>
              <c:strCache>
                <c:ptCount val="4"/>
                <c:pt idx="0">
                  <c:v>None</c:v>
                </c:pt>
                <c:pt idx="1">
                  <c:v>1st Tri</c:v>
                </c:pt>
                <c:pt idx="2">
                  <c:v>2nd Tri</c:v>
                </c:pt>
                <c:pt idx="3">
                  <c:v>3rd Tri</c:v>
                </c:pt>
              </c:strCache>
            </c:strRef>
          </c:cat>
          <c:val>
            <c:numRef>
              <c:f>'Pregnancy Chars'!$J$388:$O$388</c:f>
              <c:numCache>
                <c:formatCode>0.0</c:formatCode>
                <c:ptCount val="4"/>
                <c:pt idx="0">
                  <c:v>17.241379310344826</c:v>
                </c:pt>
                <c:pt idx="1">
                  <c:v>2.9534398888116749</c:v>
                </c:pt>
                <c:pt idx="2">
                  <c:v>6.6185318892900122</c:v>
                </c:pt>
                <c:pt idx="3">
                  <c:v>7.6775431861804222</c:v>
                </c:pt>
              </c:numCache>
            </c:numRef>
          </c:val>
          <c:extLst>
            <c:ext xmlns:c16="http://schemas.microsoft.com/office/drawing/2014/chart" uri="{C3380CC4-5D6E-409C-BE32-E72D297353CC}">
              <c16:uniqueId val="{00000000-7883-4019-9F4A-A61C9F439A65}"/>
            </c:ext>
          </c:extLst>
        </c:ser>
        <c:ser>
          <c:idx val="1"/>
          <c:order val="1"/>
          <c:tx>
            <c:strRef>
              <c:f>'Pregnancy Chars'!$I$389</c:f>
              <c:strCache>
                <c:ptCount val="1"/>
                <c:pt idx="0">
                  <c:v>NH Black</c:v>
                </c:pt>
              </c:strCache>
            </c:strRef>
          </c:tx>
          <c:spPr>
            <a:solidFill>
              <a:schemeClr val="accent2"/>
            </a:solidFill>
            <a:ln>
              <a:noFill/>
            </a:ln>
            <a:effectLst/>
          </c:spPr>
          <c:invertIfNegative val="0"/>
          <c:cat>
            <c:strRef>
              <c:f>'Pregnancy Chars'!$J$387:$O$387</c:f>
              <c:strCache>
                <c:ptCount val="4"/>
                <c:pt idx="0">
                  <c:v>None</c:v>
                </c:pt>
                <c:pt idx="1">
                  <c:v>1st Tri</c:v>
                </c:pt>
                <c:pt idx="2">
                  <c:v>2nd Tri</c:v>
                </c:pt>
                <c:pt idx="3">
                  <c:v>3rd Tri</c:v>
                </c:pt>
              </c:strCache>
            </c:strRef>
          </c:cat>
          <c:val>
            <c:numRef>
              <c:f>'Pregnancy Chars'!$J$389:$O$389</c:f>
              <c:numCache>
                <c:formatCode>0.0</c:formatCode>
                <c:ptCount val="4"/>
                <c:pt idx="0">
                  <c:v>27.860696517412936</c:v>
                </c:pt>
                <c:pt idx="1">
                  <c:v>9.7616111796136451</c:v>
                </c:pt>
                <c:pt idx="2">
                  <c:v>12.255840674071237</c:v>
                </c:pt>
                <c:pt idx="3">
                  <c:v>6.5947242206235011</c:v>
                </c:pt>
              </c:numCache>
            </c:numRef>
          </c:val>
          <c:extLst>
            <c:ext xmlns:c16="http://schemas.microsoft.com/office/drawing/2014/chart" uri="{C3380CC4-5D6E-409C-BE32-E72D297353CC}">
              <c16:uniqueId val="{00000001-7883-4019-9F4A-A61C9F439A65}"/>
            </c:ext>
          </c:extLst>
        </c:ser>
        <c:dLbls>
          <c:showLegendKey val="0"/>
          <c:showVal val="0"/>
          <c:showCatName val="0"/>
          <c:showSerName val="0"/>
          <c:showPercent val="0"/>
          <c:showBubbleSize val="0"/>
        </c:dLbls>
        <c:gapWidth val="219"/>
        <c:overlap val="-27"/>
        <c:axId val="2126859368"/>
        <c:axId val="2126863064"/>
        <c:extLst>
          <c:ext xmlns:c15="http://schemas.microsoft.com/office/drawing/2012/chart" uri="{02D57815-91ED-43cb-92C2-25804820EDAC}">
            <c15:filteredBarSeries>
              <c15:ser>
                <c:idx val="2"/>
                <c:order val="2"/>
                <c:tx>
                  <c:strRef>
                    <c:extLst>
                      <c:ext uri="{02D57815-91ED-43cb-92C2-25804820EDAC}">
                        <c15:formulaRef>
                          <c15:sqref>'Pregnancy Chars'!$I$390</c15:sqref>
                        </c15:formulaRef>
                      </c:ext>
                    </c:extLst>
                    <c:strCache>
                      <c:ptCount val="1"/>
                      <c:pt idx="0">
                        <c:v>Hispanic/Latinx</c:v>
                      </c:pt>
                    </c:strCache>
                  </c:strRef>
                </c:tx>
                <c:spPr>
                  <a:solidFill>
                    <a:schemeClr val="accent3"/>
                  </a:solidFill>
                  <a:ln>
                    <a:noFill/>
                  </a:ln>
                  <a:effectLst/>
                </c:spPr>
                <c:invertIfNegative val="0"/>
                <c:cat>
                  <c:strRef>
                    <c:extLst>
                      <c:ext uri="{02D57815-91ED-43cb-92C2-25804820EDAC}">
                        <c15:formulaRef>
                          <c15:sqref>'Pregnancy Chars'!$J$387:$O$387</c15:sqref>
                        </c15:formulaRef>
                      </c:ext>
                    </c:extLst>
                    <c:strCache>
                      <c:ptCount val="4"/>
                      <c:pt idx="0">
                        <c:v>None</c:v>
                      </c:pt>
                      <c:pt idx="1">
                        <c:v>1st Tri</c:v>
                      </c:pt>
                      <c:pt idx="2">
                        <c:v>2nd Tri</c:v>
                      </c:pt>
                      <c:pt idx="3">
                        <c:v>3rd Tri</c:v>
                      </c:pt>
                    </c:strCache>
                  </c:strRef>
                </c:cat>
                <c:val>
                  <c:numRef>
                    <c:extLst>
                      <c:ext uri="{02D57815-91ED-43cb-92C2-25804820EDAC}">
                        <c15:formulaRef>
                          <c15:sqref>'Pregnancy Chars'!$J$390:$O$390</c15:sqref>
                        </c15:formulaRef>
                      </c:ext>
                    </c:extLst>
                    <c:numCache>
                      <c:formatCode>0.0</c:formatCode>
                      <c:ptCount val="4"/>
                      <c:pt idx="0">
                        <c:v>78.125</c:v>
                      </c:pt>
                      <c:pt idx="1">
                        <c:v>2.6338893766461808</c:v>
                      </c:pt>
                      <c:pt idx="2">
                        <c:v>3.8051750380517504</c:v>
                      </c:pt>
                      <c:pt idx="3">
                        <c:v>3.0211480362537766</c:v>
                      </c:pt>
                    </c:numCache>
                  </c:numRef>
                </c:val>
                <c:extLst>
                  <c:ext xmlns:c16="http://schemas.microsoft.com/office/drawing/2014/chart" uri="{C3380CC4-5D6E-409C-BE32-E72D297353CC}">
                    <c16:uniqueId val="{00000002-7883-4019-9F4A-A61C9F439A65}"/>
                  </c:ext>
                </c:extLst>
              </c15:ser>
            </c15:filteredBarSeries>
          </c:ext>
        </c:extLst>
      </c:barChart>
      <c:catAx>
        <c:axId val="2126859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863064"/>
        <c:crosses val="autoZero"/>
        <c:auto val="1"/>
        <c:lblAlgn val="ctr"/>
        <c:lblOffset val="100"/>
        <c:noMultiLvlLbl val="0"/>
      </c:catAx>
      <c:valAx>
        <c:axId val="2126863064"/>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Rate</a:t>
                </a:r>
                <a:r>
                  <a:rPr lang="en-US" sz="1100" b="1" baseline="0"/>
                  <a:t> per 1,000 Live Births</a:t>
                </a:r>
                <a:endParaRPr lang="en-US" sz="1100" b="1"/>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268593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'Pregnancy Chars'!$G$534</c:f>
              <c:strCache>
                <c:ptCount val="1"/>
                <c:pt idx="0">
                  <c:v>NH White</c:v>
                </c:pt>
              </c:strCache>
            </c:strRef>
          </c:tx>
          <c:spPr>
            <a:solidFill>
              <a:schemeClr val="accent1"/>
            </a:solidFill>
            <a:ln>
              <a:noFill/>
            </a:ln>
            <a:effectLst/>
          </c:spPr>
          <c:invertIfNegative val="0"/>
          <c:cat>
            <c:strRef>
              <c:f>'Pregnancy Chars'!$H$533:$J$533</c:f>
              <c:strCache>
                <c:ptCount val="2"/>
                <c:pt idx="0">
                  <c:v>No</c:v>
                </c:pt>
                <c:pt idx="1">
                  <c:v>Yes</c:v>
                </c:pt>
              </c:strCache>
            </c:strRef>
          </c:cat>
          <c:val>
            <c:numRef>
              <c:f>'Pregnancy Chars'!$H$534:$J$534</c:f>
              <c:numCache>
                <c:formatCode>0.0</c:formatCode>
                <c:ptCount val="2"/>
                <c:pt idx="0">
                  <c:v>4.9734373233864586</c:v>
                </c:pt>
                <c:pt idx="1">
                  <c:v>9.7560975609756095</c:v>
                </c:pt>
              </c:numCache>
            </c:numRef>
          </c:val>
          <c:extLst>
            <c:ext xmlns:c16="http://schemas.microsoft.com/office/drawing/2014/chart" uri="{C3380CC4-5D6E-409C-BE32-E72D297353CC}">
              <c16:uniqueId val="{00000000-B69E-4837-ADBB-2C3A605E81F9}"/>
            </c:ext>
          </c:extLst>
        </c:ser>
        <c:ser>
          <c:idx val="1"/>
          <c:order val="1"/>
          <c:tx>
            <c:strRef>
              <c:f>'Pregnancy Chars'!$G$535</c:f>
              <c:strCache>
                <c:ptCount val="1"/>
                <c:pt idx="0">
                  <c:v>NH Black</c:v>
                </c:pt>
              </c:strCache>
            </c:strRef>
          </c:tx>
          <c:spPr>
            <a:solidFill>
              <a:schemeClr val="accent2"/>
            </a:solidFill>
            <a:ln>
              <a:noFill/>
            </a:ln>
            <a:effectLst/>
          </c:spPr>
          <c:invertIfNegative val="0"/>
          <c:cat>
            <c:strRef>
              <c:f>'Pregnancy Chars'!$H$533:$J$533</c:f>
              <c:strCache>
                <c:ptCount val="2"/>
                <c:pt idx="0">
                  <c:v>No</c:v>
                </c:pt>
                <c:pt idx="1">
                  <c:v>Yes</c:v>
                </c:pt>
              </c:strCache>
            </c:strRef>
          </c:cat>
          <c:val>
            <c:numRef>
              <c:f>'Pregnancy Chars'!$H$535:$J$535</c:f>
              <c:numCache>
                <c:formatCode>0.0</c:formatCode>
                <c:ptCount val="2"/>
                <c:pt idx="0">
                  <c:v>11.690363349131122</c:v>
                </c:pt>
                <c:pt idx="1">
                  <c:v>10.012515644555695</c:v>
                </c:pt>
              </c:numCache>
            </c:numRef>
          </c:val>
          <c:extLst>
            <c:ext xmlns:c16="http://schemas.microsoft.com/office/drawing/2014/chart" uri="{C3380CC4-5D6E-409C-BE32-E72D297353CC}">
              <c16:uniqueId val="{00000001-B69E-4837-ADBB-2C3A605E81F9}"/>
            </c:ext>
          </c:extLst>
        </c:ser>
        <c:ser>
          <c:idx val="2"/>
          <c:order val="2"/>
          <c:tx>
            <c:strRef>
              <c:f>'Pregnancy Chars'!$G$536</c:f>
              <c:strCache>
                <c:ptCount val="1"/>
                <c:pt idx="0">
                  <c:v>Hispanic/Latinx</c:v>
                </c:pt>
              </c:strCache>
            </c:strRef>
          </c:tx>
          <c:spPr>
            <a:solidFill>
              <a:schemeClr val="accent3"/>
            </a:solidFill>
            <a:ln>
              <a:noFill/>
            </a:ln>
            <a:effectLst/>
          </c:spPr>
          <c:invertIfNegative val="0"/>
          <c:cat>
            <c:strRef>
              <c:f>'Pregnancy Chars'!$H$533:$J$533</c:f>
              <c:strCache>
                <c:ptCount val="2"/>
                <c:pt idx="0">
                  <c:v>No</c:v>
                </c:pt>
                <c:pt idx="1">
                  <c:v>Yes</c:v>
                </c:pt>
              </c:strCache>
            </c:strRef>
          </c:cat>
          <c:val>
            <c:numRef>
              <c:f>'Pregnancy Chars'!$H$536:$J$536</c:f>
              <c:numCache>
                <c:formatCode>0.0</c:formatCode>
                <c:ptCount val="2"/>
                <c:pt idx="0">
                  <c:v>5.7163272597356194</c:v>
                </c:pt>
                <c:pt idx="1">
                  <c:v>7.1174377224199281</c:v>
                </c:pt>
              </c:numCache>
            </c:numRef>
          </c:val>
          <c:extLst>
            <c:ext xmlns:c16="http://schemas.microsoft.com/office/drawing/2014/chart" uri="{C3380CC4-5D6E-409C-BE32-E72D297353CC}">
              <c16:uniqueId val="{00000002-B69E-4837-ADBB-2C3A605E81F9}"/>
            </c:ext>
          </c:extLst>
        </c:ser>
        <c:dLbls>
          <c:showLegendKey val="0"/>
          <c:showVal val="0"/>
          <c:showCatName val="0"/>
          <c:showSerName val="0"/>
          <c:showPercent val="0"/>
          <c:showBubbleSize val="0"/>
        </c:dLbls>
        <c:gapWidth val="219"/>
        <c:overlap val="-27"/>
        <c:axId val="2124363464"/>
        <c:axId val="2124367160"/>
      </c:barChart>
      <c:catAx>
        <c:axId val="2124363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367160"/>
        <c:crosses val="autoZero"/>
        <c:auto val="1"/>
        <c:lblAlgn val="ctr"/>
        <c:lblOffset val="100"/>
        <c:noMultiLvlLbl val="0"/>
      </c:catAx>
      <c:valAx>
        <c:axId val="2124367160"/>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Rate</a:t>
                </a:r>
                <a:r>
                  <a:rPr lang="en-US" sz="1100" baseline="0"/>
                  <a:t> per 1,000 Live Births</a:t>
                </a:r>
                <a:endParaRPr lang="en-US" sz="1100"/>
              </a:p>
            </c:rich>
          </c:tx>
          <c:layout>
            <c:manualLayout>
              <c:xMode val="edge"/>
              <c:yMode val="edge"/>
              <c:x val="7.1212121212121213E-2"/>
              <c:y val="0.2379645446861515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243634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'Pregnancy Chars'!$G$559</c:f>
              <c:strCache>
                <c:ptCount val="1"/>
                <c:pt idx="0">
                  <c:v>NH White</c:v>
                </c:pt>
              </c:strCache>
            </c:strRef>
          </c:tx>
          <c:spPr>
            <a:solidFill>
              <a:schemeClr val="accent1"/>
            </a:solidFill>
            <a:ln>
              <a:noFill/>
            </a:ln>
            <a:effectLst/>
          </c:spPr>
          <c:invertIfNegative val="0"/>
          <c:cat>
            <c:strRef>
              <c:f>'Pregnancy Chars'!$H$558:$J$558</c:f>
              <c:strCache>
                <c:ptCount val="3"/>
                <c:pt idx="0">
                  <c:v>No Teen Birth</c:v>
                </c:pt>
                <c:pt idx="1">
                  <c:v>First Teen Birth</c:v>
                </c:pt>
                <c:pt idx="2">
                  <c:v>Sub Teen Birth</c:v>
                </c:pt>
              </c:strCache>
            </c:strRef>
          </c:cat>
          <c:val>
            <c:numRef>
              <c:f>'Pregnancy Chars'!$H$559:$J$559</c:f>
              <c:numCache>
                <c:formatCode>0.0</c:formatCode>
                <c:ptCount val="3"/>
                <c:pt idx="0">
                  <c:v>5</c:v>
                </c:pt>
                <c:pt idx="1">
                  <c:v>11.695906432748536</c:v>
                </c:pt>
                <c:pt idx="2">
                  <c:v>0</c:v>
                </c:pt>
              </c:numCache>
            </c:numRef>
          </c:val>
          <c:extLst>
            <c:ext xmlns:c16="http://schemas.microsoft.com/office/drawing/2014/chart" uri="{C3380CC4-5D6E-409C-BE32-E72D297353CC}">
              <c16:uniqueId val="{00000000-C941-4D56-BCA3-71B224C68C6D}"/>
            </c:ext>
          </c:extLst>
        </c:ser>
        <c:ser>
          <c:idx val="1"/>
          <c:order val="1"/>
          <c:tx>
            <c:strRef>
              <c:f>'Pregnancy Chars'!$G$560</c:f>
              <c:strCache>
                <c:ptCount val="1"/>
                <c:pt idx="0">
                  <c:v>NH Black</c:v>
                </c:pt>
              </c:strCache>
            </c:strRef>
          </c:tx>
          <c:spPr>
            <a:solidFill>
              <a:schemeClr val="accent2"/>
            </a:solidFill>
            <a:ln>
              <a:noFill/>
            </a:ln>
            <a:effectLst/>
          </c:spPr>
          <c:invertIfNegative val="0"/>
          <c:cat>
            <c:strRef>
              <c:f>'Pregnancy Chars'!$H$558:$J$558</c:f>
              <c:strCache>
                <c:ptCount val="3"/>
                <c:pt idx="0">
                  <c:v>No Teen Birth</c:v>
                </c:pt>
                <c:pt idx="1">
                  <c:v>First Teen Birth</c:v>
                </c:pt>
                <c:pt idx="2">
                  <c:v>Sub Teen Birth</c:v>
                </c:pt>
              </c:strCache>
            </c:strRef>
          </c:cat>
          <c:val>
            <c:numRef>
              <c:f>'Pregnancy Chars'!$H$560:$J$560</c:f>
              <c:numCache>
                <c:formatCode>0.0</c:formatCode>
                <c:ptCount val="3"/>
                <c:pt idx="0">
                  <c:v>11.7</c:v>
                </c:pt>
                <c:pt idx="1">
                  <c:v>10.531594784353061</c:v>
                </c:pt>
                <c:pt idx="2">
                  <c:v>7.4441687344913152</c:v>
                </c:pt>
              </c:numCache>
            </c:numRef>
          </c:val>
          <c:extLst>
            <c:ext xmlns:c16="http://schemas.microsoft.com/office/drawing/2014/chart" uri="{C3380CC4-5D6E-409C-BE32-E72D297353CC}">
              <c16:uniqueId val="{00000001-C941-4D56-BCA3-71B224C68C6D}"/>
            </c:ext>
          </c:extLst>
        </c:ser>
        <c:dLbls>
          <c:showLegendKey val="0"/>
          <c:showVal val="0"/>
          <c:showCatName val="0"/>
          <c:showSerName val="0"/>
          <c:showPercent val="0"/>
          <c:showBubbleSize val="0"/>
        </c:dLbls>
        <c:gapWidth val="219"/>
        <c:overlap val="-27"/>
        <c:axId val="2123447336"/>
        <c:axId val="2123443640"/>
        <c:extLst>
          <c:ext xmlns:c15="http://schemas.microsoft.com/office/drawing/2012/chart" uri="{02D57815-91ED-43cb-92C2-25804820EDAC}">
            <c15:filteredBarSeries>
              <c15:ser>
                <c:idx val="2"/>
                <c:order val="2"/>
                <c:tx>
                  <c:strRef>
                    <c:extLst>
                      <c:ext uri="{02D57815-91ED-43cb-92C2-25804820EDAC}">
                        <c15:formulaRef>
                          <c15:sqref>'Pregnancy Chars'!$G$561</c15:sqref>
                        </c15:formulaRef>
                      </c:ext>
                    </c:extLst>
                    <c:strCache>
                      <c:ptCount val="1"/>
                      <c:pt idx="0">
                        <c:v>Hispanic/Latinx</c:v>
                      </c:pt>
                    </c:strCache>
                  </c:strRef>
                </c:tx>
                <c:spPr>
                  <a:solidFill>
                    <a:schemeClr val="accent3"/>
                  </a:solidFill>
                  <a:ln>
                    <a:noFill/>
                  </a:ln>
                  <a:effectLst/>
                </c:spPr>
                <c:invertIfNegative val="0"/>
                <c:cat>
                  <c:strRef>
                    <c:extLst>
                      <c:ext uri="{02D57815-91ED-43cb-92C2-25804820EDAC}">
                        <c15:formulaRef>
                          <c15:sqref>'Pregnancy Chars'!$H$558:$J$558</c15:sqref>
                        </c15:formulaRef>
                      </c:ext>
                    </c:extLst>
                    <c:strCache>
                      <c:ptCount val="3"/>
                      <c:pt idx="0">
                        <c:v>No Teen Birth</c:v>
                      </c:pt>
                      <c:pt idx="1">
                        <c:v>First Teen Birth</c:v>
                      </c:pt>
                      <c:pt idx="2">
                        <c:v>Sub Teen Birth</c:v>
                      </c:pt>
                    </c:strCache>
                  </c:strRef>
                </c:cat>
                <c:val>
                  <c:numRef>
                    <c:extLst>
                      <c:ext uri="{02D57815-91ED-43cb-92C2-25804820EDAC}">
                        <c15:formulaRef>
                          <c15:sqref>'Pregnancy Chars'!$H$561:$J$561</c15:sqref>
                        </c15:formulaRef>
                      </c:ext>
                    </c:extLst>
                    <c:numCache>
                      <c:formatCode>0.0</c:formatCode>
                      <c:ptCount val="3"/>
                      <c:pt idx="0">
                        <c:v>5.7</c:v>
                      </c:pt>
                      <c:pt idx="1">
                        <c:v>8.5836909871244629</c:v>
                      </c:pt>
                      <c:pt idx="2">
                        <c:v>0</c:v>
                      </c:pt>
                    </c:numCache>
                  </c:numRef>
                </c:val>
                <c:extLst>
                  <c:ext xmlns:c16="http://schemas.microsoft.com/office/drawing/2014/chart" uri="{C3380CC4-5D6E-409C-BE32-E72D297353CC}">
                    <c16:uniqueId val="{00000002-C941-4D56-BCA3-71B224C68C6D}"/>
                  </c:ext>
                </c:extLst>
              </c15:ser>
            </c15:filteredBarSeries>
          </c:ext>
        </c:extLst>
      </c:barChart>
      <c:catAx>
        <c:axId val="2123447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3443640"/>
        <c:crosses val="autoZero"/>
        <c:auto val="1"/>
        <c:lblAlgn val="ctr"/>
        <c:lblOffset val="100"/>
        <c:noMultiLvlLbl val="0"/>
      </c:catAx>
      <c:valAx>
        <c:axId val="2123443640"/>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Rate</a:t>
                </a:r>
                <a:r>
                  <a:rPr lang="en-US" sz="1100" b="1" baseline="0"/>
                  <a:t> per 1,000 Live Births</a:t>
                </a:r>
                <a:endParaRPr lang="en-US" sz="1100" b="1"/>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234473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'Pregnancy Chars'!$H$4</c:f>
              <c:strCache>
                <c:ptCount val="1"/>
                <c:pt idx="0">
                  <c:v>NH White</c:v>
                </c:pt>
              </c:strCache>
            </c:strRef>
          </c:tx>
          <c:invertIfNegative val="0"/>
          <c:cat>
            <c:strRef>
              <c:f>'Pregnancy Chars'!$I$3:$L$3</c:f>
              <c:strCache>
                <c:ptCount val="3"/>
                <c:pt idx="0">
                  <c:v>Healthy (&lt;24) </c:v>
                </c:pt>
                <c:pt idx="1">
                  <c:v>Overweight (25-29)</c:v>
                </c:pt>
                <c:pt idx="2">
                  <c:v>Obese (30+)</c:v>
                </c:pt>
              </c:strCache>
            </c:strRef>
          </c:cat>
          <c:val>
            <c:numRef>
              <c:f>'Pregnancy Chars'!$I$4:$L$4</c:f>
              <c:numCache>
                <c:formatCode>0.0</c:formatCode>
                <c:ptCount val="3"/>
                <c:pt idx="0">
                  <c:v>3.8880248833592539</c:v>
                </c:pt>
                <c:pt idx="1">
                  <c:v>5.9551076500229039</c:v>
                </c:pt>
                <c:pt idx="2">
                  <c:v>7.6923076923076925</c:v>
                </c:pt>
              </c:numCache>
            </c:numRef>
          </c:val>
          <c:extLst>
            <c:ext xmlns:c16="http://schemas.microsoft.com/office/drawing/2014/chart" uri="{C3380CC4-5D6E-409C-BE32-E72D297353CC}">
              <c16:uniqueId val="{00000000-C888-4F6E-8F18-AD477D63CAF6}"/>
            </c:ext>
          </c:extLst>
        </c:ser>
        <c:ser>
          <c:idx val="1"/>
          <c:order val="1"/>
          <c:tx>
            <c:strRef>
              <c:f>'Pregnancy Chars'!$H$5</c:f>
              <c:strCache>
                <c:ptCount val="1"/>
                <c:pt idx="0">
                  <c:v>NH Black</c:v>
                </c:pt>
              </c:strCache>
            </c:strRef>
          </c:tx>
          <c:invertIfNegative val="0"/>
          <c:cat>
            <c:strRef>
              <c:f>'Pregnancy Chars'!$I$3:$L$3</c:f>
              <c:strCache>
                <c:ptCount val="3"/>
                <c:pt idx="0">
                  <c:v>Healthy (&lt;24) </c:v>
                </c:pt>
                <c:pt idx="1">
                  <c:v>Overweight (25-29)</c:v>
                </c:pt>
                <c:pt idx="2">
                  <c:v>Obese (30+)</c:v>
                </c:pt>
              </c:strCache>
            </c:strRef>
          </c:cat>
          <c:val>
            <c:numRef>
              <c:f>'Pregnancy Chars'!$I$5:$L$5</c:f>
              <c:numCache>
                <c:formatCode>0.0</c:formatCode>
                <c:ptCount val="3"/>
                <c:pt idx="0">
                  <c:v>10.62745668947445</c:v>
                </c:pt>
                <c:pt idx="1">
                  <c:v>10.226155358898723</c:v>
                </c:pt>
                <c:pt idx="2">
                  <c:v>10.685249709639953</c:v>
                </c:pt>
              </c:numCache>
            </c:numRef>
          </c:val>
          <c:extLst>
            <c:ext xmlns:c16="http://schemas.microsoft.com/office/drawing/2014/chart" uri="{C3380CC4-5D6E-409C-BE32-E72D297353CC}">
              <c16:uniqueId val="{00000001-C888-4F6E-8F18-AD477D63CAF6}"/>
            </c:ext>
          </c:extLst>
        </c:ser>
        <c:ser>
          <c:idx val="2"/>
          <c:order val="2"/>
          <c:tx>
            <c:strRef>
              <c:f>'Pregnancy Chars'!$H$6</c:f>
              <c:strCache>
                <c:ptCount val="1"/>
                <c:pt idx="0">
                  <c:v>Hispanic/Latinx</c:v>
                </c:pt>
              </c:strCache>
            </c:strRef>
          </c:tx>
          <c:spPr>
            <a:solidFill>
              <a:srgbClr val="4472C4"/>
            </a:solidFill>
          </c:spPr>
          <c:invertIfNegative val="0"/>
          <c:cat>
            <c:strRef>
              <c:f>'Pregnancy Chars'!$I$3:$L$3</c:f>
              <c:strCache>
                <c:ptCount val="3"/>
                <c:pt idx="0">
                  <c:v>Healthy (&lt;24) </c:v>
                </c:pt>
                <c:pt idx="1">
                  <c:v>Overweight (25-29)</c:v>
                </c:pt>
                <c:pt idx="2">
                  <c:v>Obese (30+)</c:v>
                </c:pt>
              </c:strCache>
            </c:strRef>
          </c:cat>
          <c:val>
            <c:numRef>
              <c:f>'Pregnancy Chars'!$I$6:$L$6</c:f>
              <c:numCache>
                <c:formatCode>0.0</c:formatCode>
                <c:ptCount val="3"/>
                <c:pt idx="0">
                  <c:v>5.1020408163265305</c:v>
                </c:pt>
                <c:pt idx="1">
                  <c:v>4.7619047619047628</c:v>
                </c:pt>
                <c:pt idx="2">
                  <c:v>4.2372881355932206</c:v>
                </c:pt>
              </c:numCache>
            </c:numRef>
          </c:val>
          <c:extLst>
            <c:ext xmlns:c16="http://schemas.microsoft.com/office/drawing/2014/chart" uri="{C3380CC4-5D6E-409C-BE32-E72D297353CC}">
              <c16:uniqueId val="{00000002-C888-4F6E-8F18-AD477D63CAF6}"/>
            </c:ext>
          </c:extLst>
        </c:ser>
        <c:dLbls>
          <c:showLegendKey val="0"/>
          <c:showVal val="0"/>
          <c:showCatName val="0"/>
          <c:showSerName val="0"/>
          <c:showPercent val="0"/>
          <c:showBubbleSize val="0"/>
        </c:dLbls>
        <c:gapWidth val="150"/>
        <c:axId val="2088994472"/>
        <c:axId val="2088997512"/>
      </c:barChart>
      <c:catAx>
        <c:axId val="2088994472"/>
        <c:scaling>
          <c:orientation val="minMax"/>
        </c:scaling>
        <c:delete val="0"/>
        <c:axPos val="b"/>
        <c:numFmt formatCode="General" sourceLinked="1"/>
        <c:majorTickMark val="out"/>
        <c:minorTickMark val="none"/>
        <c:tickLblPos val="nextTo"/>
        <c:crossAx val="2088997512"/>
        <c:crosses val="autoZero"/>
        <c:auto val="1"/>
        <c:lblAlgn val="ctr"/>
        <c:lblOffset val="100"/>
        <c:noMultiLvlLbl val="0"/>
      </c:catAx>
      <c:valAx>
        <c:axId val="2088997512"/>
        <c:scaling>
          <c:orientation val="minMax"/>
        </c:scaling>
        <c:delete val="0"/>
        <c:axPos val="l"/>
        <c:majorGridlines>
          <c:spPr>
            <a:ln>
              <a:noFill/>
            </a:ln>
          </c:spPr>
        </c:majorGridlines>
        <c:title>
          <c:tx>
            <c:rich>
              <a:bodyPr rot="-5400000" vert="horz"/>
              <a:lstStyle/>
              <a:p>
                <a:pPr>
                  <a:defRPr sz="1100"/>
                </a:pPr>
                <a:r>
                  <a:rPr lang="en-US" sz="1100"/>
                  <a:t>Rate per 1000 Live Births</a:t>
                </a:r>
              </a:p>
            </c:rich>
          </c:tx>
          <c:layout>
            <c:manualLayout>
              <c:xMode val="edge"/>
              <c:yMode val="edge"/>
              <c:x val="8.7227414330217995E-2"/>
              <c:y val="0.28730569149761997"/>
            </c:manualLayout>
          </c:layout>
          <c:overlay val="0"/>
        </c:title>
        <c:numFmt formatCode="0" sourceLinked="0"/>
        <c:majorTickMark val="out"/>
        <c:minorTickMark val="none"/>
        <c:tickLblPos val="nextTo"/>
        <c:spPr>
          <a:ln>
            <a:solidFill>
              <a:sysClr val="windowText" lastClr="000000"/>
            </a:solidFill>
          </a:ln>
        </c:spPr>
        <c:txPr>
          <a:bodyPr/>
          <a:lstStyle/>
          <a:p>
            <a:pPr>
              <a:defRPr sz="1100"/>
            </a:pPr>
            <a:endParaRPr lang="en-US"/>
          </a:p>
        </c:txPr>
        <c:crossAx val="2088994472"/>
        <c:crosses val="autoZero"/>
        <c:crossBetween val="between"/>
      </c:valAx>
      <c:dTable>
        <c:showHorzBorder val="1"/>
        <c:showVertBorder val="1"/>
        <c:showOutline val="1"/>
        <c:showKeys val="1"/>
        <c:txPr>
          <a:bodyPr/>
          <a:lstStyle/>
          <a:p>
            <a:pPr rtl="0">
              <a:defRPr sz="1100"/>
            </a:pPr>
            <a:endParaRPr lang="en-US"/>
          </a:p>
        </c:txPr>
      </c:dTable>
    </c:plotArea>
    <c:plotVisOnly val="1"/>
    <c:dispBlanksAs val="gap"/>
    <c:showDLblsOverMax val="0"/>
  </c:chart>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455942401383996"/>
          <c:y val="0.14433113893550195"/>
          <c:w val="0.87103475701900901"/>
          <c:h val="0.56482643468362703"/>
        </c:manualLayout>
      </c:layout>
      <c:barChart>
        <c:barDir val="col"/>
        <c:grouping val="clustered"/>
        <c:varyColors val="0"/>
        <c:ser>
          <c:idx val="0"/>
          <c:order val="0"/>
          <c:tx>
            <c:strRef>
              <c:f>'Pregnancy Chars'!$G$93</c:f>
              <c:strCache>
                <c:ptCount val="1"/>
                <c:pt idx="0">
                  <c:v>NH White</c:v>
                </c:pt>
              </c:strCache>
            </c:strRef>
          </c:tx>
          <c:invertIfNegative val="0"/>
          <c:cat>
            <c:strRef>
              <c:f>'Pregnancy Chars'!$H$92:$J$92</c:f>
              <c:strCache>
                <c:ptCount val="2"/>
                <c:pt idx="0">
                  <c:v>No </c:v>
                </c:pt>
                <c:pt idx="1">
                  <c:v>Yes</c:v>
                </c:pt>
              </c:strCache>
            </c:strRef>
          </c:cat>
          <c:val>
            <c:numRef>
              <c:f>'Pregnancy Chars'!$H$93:$J$93</c:f>
              <c:numCache>
                <c:formatCode>0.0</c:formatCode>
                <c:ptCount val="2"/>
                <c:pt idx="0">
                  <c:v>5.1936321553573439</c:v>
                </c:pt>
                <c:pt idx="1">
                  <c:v>0</c:v>
                </c:pt>
              </c:numCache>
            </c:numRef>
          </c:val>
          <c:extLst>
            <c:ext xmlns:c16="http://schemas.microsoft.com/office/drawing/2014/chart" uri="{C3380CC4-5D6E-409C-BE32-E72D297353CC}">
              <c16:uniqueId val="{00000000-A4F7-4913-8CC8-A37545051E04}"/>
            </c:ext>
          </c:extLst>
        </c:ser>
        <c:ser>
          <c:idx val="1"/>
          <c:order val="1"/>
          <c:tx>
            <c:strRef>
              <c:f>'Pregnancy Chars'!$G$94</c:f>
              <c:strCache>
                <c:ptCount val="1"/>
                <c:pt idx="0">
                  <c:v>NH Black</c:v>
                </c:pt>
              </c:strCache>
            </c:strRef>
          </c:tx>
          <c:invertIfNegative val="0"/>
          <c:cat>
            <c:strRef>
              <c:f>'Pregnancy Chars'!$H$92:$J$92</c:f>
              <c:strCache>
                <c:ptCount val="2"/>
                <c:pt idx="0">
                  <c:v>No </c:v>
                </c:pt>
                <c:pt idx="1">
                  <c:v>Yes</c:v>
                </c:pt>
              </c:strCache>
            </c:strRef>
          </c:cat>
          <c:val>
            <c:numRef>
              <c:f>'Pregnancy Chars'!$H$94:$J$94</c:f>
              <c:numCache>
                <c:formatCode>0.0</c:formatCode>
                <c:ptCount val="2"/>
                <c:pt idx="0">
                  <c:v>11.462882096069869</c:v>
                </c:pt>
                <c:pt idx="1">
                  <c:v>12.924071082390954</c:v>
                </c:pt>
              </c:numCache>
            </c:numRef>
          </c:val>
          <c:extLst>
            <c:ext xmlns:c16="http://schemas.microsoft.com/office/drawing/2014/chart" uri="{C3380CC4-5D6E-409C-BE32-E72D297353CC}">
              <c16:uniqueId val="{00000001-A4F7-4913-8CC8-A37545051E04}"/>
            </c:ext>
          </c:extLst>
        </c:ser>
        <c:ser>
          <c:idx val="2"/>
          <c:order val="2"/>
          <c:tx>
            <c:strRef>
              <c:f>'Pregnancy Chars'!$G$95</c:f>
              <c:strCache>
                <c:ptCount val="1"/>
                <c:pt idx="0">
                  <c:v>Hispanic/Latinx</c:v>
                </c:pt>
              </c:strCache>
            </c:strRef>
          </c:tx>
          <c:invertIfNegative val="0"/>
          <c:cat>
            <c:strRef>
              <c:f>'Pregnancy Chars'!$H$92:$J$92</c:f>
              <c:strCache>
                <c:ptCount val="2"/>
                <c:pt idx="0">
                  <c:v>No </c:v>
                </c:pt>
                <c:pt idx="1">
                  <c:v>Yes</c:v>
                </c:pt>
              </c:strCache>
            </c:strRef>
          </c:cat>
          <c:val>
            <c:numRef>
              <c:f>'Pregnancy Chars'!$H$95:$J$95</c:f>
              <c:numCache>
                <c:formatCode>0.0</c:formatCode>
                <c:ptCount val="2"/>
                <c:pt idx="0">
                  <c:v>5.2927555408534568</c:v>
                </c:pt>
                <c:pt idx="1">
                  <c:v>35.087719298245609</c:v>
                </c:pt>
              </c:numCache>
            </c:numRef>
          </c:val>
          <c:extLst>
            <c:ext xmlns:c16="http://schemas.microsoft.com/office/drawing/2014/chart" uri="{C3380CC4-5D6E-409C-BE32-E72D297353CC}">
              <c16:uniqueId val="{00000002-A4F7-4913-8CC8-A37545051E04}"/>
            </c:ext>
          </c:extLst>
        </c:ser>
        <c:dLbls>
          <c:showLegendKey val="0"/>
          <c:showVal val="0"/>
          <c:showCatName val="0"/>
          <c:showSerName val="0"/>
          <c:showPercent val="0"/>
          <c:showBubbleSize val="0"/>
        </c:dLbls>
        <c:gapWidth val="150"/>
        <c:axId val="2089051592"/>
        <c:axId val="2089054648"/>
      </c:barChart>
      <c:catAx>
        <c:axId val="2089051592"/>
        <c:scaling>
          <c:orientation val="minMax"/>
        </c:scaling>
        <c:delete val="0"/>
        <c:axPos val="b"/>
        <c:numFmt formatCode="General" sourceLinked="1"/>
        <c:majorTickMark val="out"/>
        <c:minorTickMark val="none"/>
        <c:tickLblPos val="nextTo"/>
        <c:crossAx val="2089054648"/>
        <c:crosses val="autoZero"/>
        <c:auto val="1"/>
        <c:lblAlgn val="ctr"/>
        <c:lblOffset val="100"/>
        <c:noMultiLvlLbl val="0"/>
      </c:catAx>
      <c:valAx>
        <c:axId val="2089054648"/>
        <c:scaling>
          <c:orientation val="minMax"/>
        </c:scaling>
        <c:delete val="0"/>
        <c:axPos val="l"/>
        <c:majorGridlines>
          <c:spPr>
            <a:ln>
              <a:noFill/>
            </a:ln>
          </c:spPr>
        </c:majorGridlines>
        <c:title>
          <c:tx>
            <c:rich>
              <a:bodyPr rot="-5400000" vert="horz"/>
              <a:lstStyle/>
              <a:p>
                <a:pPr>
                  <a:defRPr sz="1100"/>
                </a:pPr>
                <a:r>
                  <a:rPr lang="en-US" sz="1100"/>
                  <a:t>Rate per 1000 Live Births</a:t>
                </a:r>
              </a:p>
            </c:rich>
          </c:tx>
          <c:layout>
            <c:manualLayout>
              <c:xMode val="edge"/>
              <c:yMode val="edge"/>
              <c:x val="5.9064247403857129E-2"/>
              <c:y val="0.30421337038752511"/>
            </c:manualLayout>
          </c:layout>
          <c:overlay val="0"/>
        </c:title>
        <c:numFmt formatCode="0" sourceLinked="0"/>
        <c:majorTickMark val="out"/>
        <c:minorTickMark val="none"/>
        <c:tickLblPos val="nextTo"/>
        <c:spPr>
          <a:ln>
            <a:solidFill>
              <a:sysClr val="windowText" lastClr="000000"/>
            </a:solidFill>
          </a:ln>
        </c:spPr>
        <c:crossAx val="2089051592"/>
        <c:crosses val="autoZero"/>
        <c:crossBetween val="between"/>
      </c:valAx>
      <c:dTable>
        <c:showHorzBorder val="1"/>
        <c:showVertBorder val="1"/>
        <c:showOutline val="1"/>
        <c:showKeys val="1"/>
        <c:txPr>
          <a:bodyPr/>
          <a:lstStyle/>
          <a:p>
            <a:pPr rtl="0">
              <a:defRPr sz="1100"/>
            </a:pPr>
            <a:endParaRPr lang="en-US"/>
          </a:p>
        </c:txPr>
      </c:dTable>
    </c:plotArea>
    <c:plotVisOnly val="1"/>
    <c:dispBlanksAs val="gap"/>
    <c:showDLblsOverMax val="0"/>
  </c:chart>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'Pregnancy Chars'!$G$506</c:f>
              <c:strCache>
                <c:ptCount val="1"/>
                <c:pt idx="0">
                  <c:v>NH White</c:v>
                </c:pt>
              </c:strCache>
            </c:strRef>
          </c:tx>
          <c:spPr>
            <a:solidFill>
              <a:schemeClr val="accent1"/>
            </a:solidFill>
            <a:ln>
              <a:noFill/>
            </a:ln>
            <a:effectLst/>
          </c:spPr>
          <c:invertIfNegative val="0"/>
          <c:cat>
            <c:strRef>
              <c:f>'Pregnancy Chars'!$H$505:$J$505</c:f>
              <c:strCache>
                <c:ptCount val="2"/>
                <c:pt idx="0">
                  <c:v>No</c:v>
                </c:pt>
                <c:pt idx="1">
                  <c:v>Yes</c:v>
                </c:pt>
              </c:strCache>
            </c:strRef>
          </c:cat>
          <c:val>
            <c:numRef>
              <c:f>'Pregnancy Chars'!$H$506:$J$506</c:f>
              <c:numCache>
                <c:formatCode>0.0</c:formatCode>
                <c:ptCount val="2"/>
                <c:pt idx="0">
                  <c:v>4.448838358872961</c:v>
                </c:pt>
                <c:pt idx="1">
                  <c:v>10.40582726326743</c:v>
                </c:pt>
              </c:numCache>
            </c:numRef>
          </c:val>
          <c:extLst>
            <c:ext xmlns:c16="http://schemas.microsoft.com/office/drawing/2014/chart" uri="{C3380CC4-5D6E-409C-BE32-E72D297353CC}">
              <c16:uniqueId val="{00000000-CD1B-45F8-BF0B-56EE13A16314}"/>
            </c:ext>
          </c:extLst>
        </c:ser>
        <c:ser>
          <c:idx val="1"/>
          <c:order val="1"/>
          <c:tx>
            <c:strRef>
              <c:f>'Pregnancy Chars'!$G$507</c:f>
              <c:strCache>
                <c:ptCount val="1"/>
                <c:pt idx="0">
                  <c:v>NH Black</c:v>
                </c:pt>
              </c:strCache>
            </c:strRef>
          </c:tx>
          <c:spPr>
            <a:solidFill>
              <a:schemeClr val="accent2"/>
            </a:solidFill>
            <a:ln>
              <a:noFill/>
            </a:ln>
            <a:effectLst/>
          </c:spPr>
          <c:invertIfNegative val="0"/>
          <c:cat>
            <c:strRef>
              <c:f>'Pregnancy Chars'!$H$505:$J$505</c:f>
              <c:strCache>
                <c:ptCount val="2"/>
                <c:pt idx="0">
                  <c:v>No</c:v>
                </c:pt>
                <c:pt idx="1">
                  <c:v>Yes</c:v>
                </c:pt>
              </c:strCache>
            </c:strRef>
          </c:cat>
          <c:val>
            <c:numRef>
              <c:f>'Pregnancy Chars'!$H$507:$J$507</c:f>
              <c:numCache>
                <c:formatCode>0.0</c:formatCode>
                <c:ptCount val="2"/>
                <c:pt idx="0">
                  <c:v>11.270163444076488</c:v>
                </c:pt>
                <c:pt idx="1">
                  <c:v>13.493253373313344</c:v>
                </c:pt>
              </c:numCache>
            </c:numRef>
          </c:val>
          <c:extLst>
            <c:ext xmlns:c16="http://schemas.microsoft.com/office/drawing/2014/chart" uri="{C3380CC4-5D6E-409C-BE32-E72D297353CC}">
              <c16:uniqueId val="{00000001-CD1B-45F8-BF0B-56EE13A16314}"/>
            </c:ext>
          </c:extLst>
        </c:ser>
        <c:dLbls>
          <c:showLegendKey val="0"/>
          <c:showVal val="0"/>
          <c:showCatName val="0"/>
          <c:showSerName val="0"/>
          <c:showPercent val="0"/>
          <c:showBubbleSize val="0"/>
        </c:dLbls>
        <c:gapWidth val="219"/>
        <c:overlap val="-27"/>
        <c:axId val="2123392520"/>
        <c:axId val="2123388824"/>
        <c:extLst>
          <c:ext xmlns:c15="http://schemas.microsoft.com/office/drawing/2012/chart" uri="{02D57815-91ED-43cb-92C2-25804820EDAC}">
            <c15:filteredBarSeries>
              <c15:ser>
                <c:idx val="2"/>
                <c:order val="2"/>
                <c:tx>
                  <c:strRef>
                    <c:extLst>
                      <c:ext uri="{02D57815-91ED-43cb-92C2-25804820EDAC}">
                        <c15:formulaRef>
                          <c15:sqref>'Pregnancy Chars'!$G$508</c15:sqref>
                        </c15:formulaRef>
                      </c:ext>
                    </c:extLst>
                    <c:strCache>
                      <c:ptCount val="1"/>
                      <c:pt idx="0">
                        <c:v>Hispanic/Latinx</c:v>
                      </c:pt>
                    </c:strCache>
                  </c:strRef>
                </c:tx>
                <c:spPr>
                  <a:solidFill>
                    <a:schemeClr val="accent3"/>
                  </a:solidFill>
                  <a:ln>
                    <a:noFill/>
                  </a:ln>
                  <a:effectLst/>
                </c:spPr>
                <c:invertIfNegative val="0"/>
                <c:cat>
                  <c:strRef>
                    <c:extLst>
                      <c:ext uri="{02D57815-91ED-43cb-92C2-25804820EDAC}">
                        <c15:formulaRef>
                          <c15:sqref>'Pregnancy Chars'!$H$505:$J$505</c15:sqref>
                        </c15:formulaRef>
                      </c:ext>
                    </c:extLst>
                    <c:strCache>
                      <c:ptCount val="2"/>
                      <c:pt idx="0">
                        <c:v>No</c:v>
                      </c:pt>
                      <c:pt idx="1">
                        <c:v>Yes</c:v>
                      </c:pt>
                    </c:strCache>
                  </c:strRef>
                </c:cat>
                <c:val>
                  <c:numRef>
                    <c:extLst>
                      <c:ext uri="{02D57815-91ED-43cb-92C2-25804820EDAC}">
                        <c15:formulaRef>
                          <c15:sqref>'Pregnancy Chars'!$H$508:$J$508</c15:sqref>
                        </c15:formulaRef>
                      </c:ext>
                    </c:extLst>
                    <c:numCache>
                      <c:formatCode>0.0</c:formatCode>
                      <c:ptCount val="2"/>
                      <c:pt idx="0">
                        <c:v>5.9661915810407695</c:v>
                      </c:pt>
                      <c:pt idx="1">
                        <c:v>0</c:v>
                      </c:pt>
                    </c:numCache>
                  </c:numRef>
                </c:val>
                <c:extLst>
                  <c:ext xmlns:c16="http://schemas.microsoft.com/office/drawing/2014/chart" uri="{C3380CC4-5D6E-409C-BE32-E72D297353CC}">
                    <c16:uniqueId val="{00000002-CD1B-45F8-BF0B-56EE13A16314}"/>
                  </c:ext>
                </c:extLst>
              </c15:ser>
            </c15:filteredBarSeries>
          </c:ext>
        </c:extLst>
      </c:barChart>
      <c:catAx>
        <c:axId val="2123392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3388824"/>
        <c:crosses val="autoZero"/>
        <c:auto val="1"/>
        <c:lblAlgn val="ctr"/>
        <c:lblOffset val="100"/>
        <c:noMultiLvlLbl val="0"/>
      </c:catAx>
      <c:valAx>
        <c:axId val="2123388824"/>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Rate</a:t>
                </a:r>
                <a:r>
                  <a:rPr lang="en-US" sz="1100" b="1" baseline="0"/>
                  <a:t> per 1,000 Live Births</a:t>
                </a:r>
                <a:endParaRPr lang="en-US" sz="1100" b="1"/>
              </a:p>
            </c:rich>
          </c:tx>
          <c:layout>
            <c:manualLayout>
              <c:xMode val="edge"/>
              <c:yMode val="edge"/>
              <c:x val="3.9234125488518332E-2"/>
              <c:y val="0.31295983835353913"/>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233925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Excess Black Infant Deaths</a:t>
            </a:r>
          </a:p>
          <a:p>
            <a:pPr>
              <a:defRPr sz="1200" b="1"/>
            </a:pPr>
            <a:r>
              <a:rPr lang="en-US" sz="1200" b="1"/>
              <a:t>Baltimore City</a:t>
            </a:r>
          </a:p>
          <a:p>
            <a:pPr>
              <a:defRPr sz="1200" b="1"/>
            </a:pPr>
            <a:r>
              <a:rPr lang="en-US" sz="1200" b="1"/>
              <a:t>2009 v. 2017</a:t>
            </a:r>
          </a:p>
        </c:rich>
      </c:tx>
      <c:layout>
        <c:manualLayout>
          <c:xMode val="edge"/>
          <c:yMode val="edge"/>
          <c:x val="0.27047619047619048"/>
          <c:y val="2.548056225769819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Background!$A$104</c:f>
              <c:strCache>
                <c:ptCount val="1"/>
                <c:pt idx="0">
                  <c:v>Excess Black Infant Deaths</c:v>
                </c:pt>
              </c:strCache>
            </c:strRef>
          </c:tx>
          <c:spPr>
            <a:solidFill>
              <a:schemeClr val="accent1"/>
            </a:solidFill>
            <a:ln>
              <a:noFill/>
            </a:ln>
            <a:effectLst/>
          </c:spPr>
          <c:invertIfNegative val="0"/>
          <c:cat>
            <c:numRef>
              <c:f>Background!$B$103:$C$103</c:f>
              <c:numCache>
                <c:formatCode>General</c:formatCode>
                <c:ptCount val="2"/>
                <c:pt idx="0">
                  <c:v>2009</c:v>
                </c:pt>
                <c:pt idx="1">
                  <c:v>2017</c:v>
                </c:pt>
              </c:numCache>
            </c:numRef>
          </c:cat>
          <c:val>
            <c:numRef>
              <c:f>Background!$B$104:$C$104</c:f>
              <c:numCache>
                <c:formatCode>General</c:formatCode>
                <c:ptCount val="2"/>
                <c:pt idx="0">
                  <c:v>90</c:v>
                </c:pt>
                <c:pt idx="1">
                  <c:v>26</c:v>
                </c:pt>
              </c:numCache>
            </c:numRef>
          </c:val>
          <c:extLst>
            <c:ext xmlns:c16="http://schemas.microsoft.com/office/drawing/2014/chart" uri="{C3380CC4-5D6E-409C-BE32-E72D297353CC}">
              <c16:uniqueId val="{00000000-E02A-44DD-B9E8-0EF57B26238E}"/>
            </c:ext>
          </c:extLst>
        </c:ser>
        <c:dLbls>
          <c:showLegendKey val="0"/>
          <c:showVal val="0"/>
          <c:showCatName val="0"/>
          <c:showSerName val="0"/>
          <c:showPercent val="0"/>
          <c:showBubbleSize val="0"/>
        </c:dLbls>
        <c:gapWidth val="219"/>
        <c:overlap val="-27"/>
        <c:axId val="2124158360"/>
        <c:axId val="2124162120"/>
      </c:barChart>
      <c:catAx>
        <c:axId val="2124158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124162120"/>
        <c:crosses val="autoZero"/>
        <c:auto val="1"/>
        <c:lblAlgn val="ctr"/>
        <c:lblOffset val="100"/>
        <c:noMultiLvlLbl val="0"/>
      </c:catAx>
      <c:valAx>
        <c:axId val="2124162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Number of Excess Black Infant Deaths</a:t>
                </a:r>
              </a:p>
            </c:rich>
          </c:tx>
          <c:layout>
            <c:manualLayout>
              <c:xMode val="edge"/>
              <c:yMode val="edge"/>
              <c:x val="0.19897236059778242"/>
              <c:y val="0.1890525874092201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1241583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a:t>Baltimore City</a:t>
            </a:r>
          </a:p>
          <a:p>
            <a:pPr>
              <a:defRPr/>
            </a:pPr>
            <a:r>
              <a:rPr lang="en-US" dirty="0"/>
              <a:t>2013-2017</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rgbClr val="DA6626"/>
              </a:solidFill>
              <a:ln w="6350" cap="flat" cmpd="sng" algn="ctr">
                <a:solidFill>
                  <a:schemeClr val="lt1"/>
                </a:solidFill>
                <a:prstDash val="solid"/>
                <a:round/>
              </a:ln>
              <a:effectLst/>
            </c:spPr>
            <c:extLst>
              <c:ext xmlns:c16="http://schemas.microsoft.com/office/drawing/2014/chart" uri="{C3380CC4-5D6E-409C-BE32-E72D297353CC}">
                <c16:uniqueId val="{00000001-0800-47DA-8A95-E476566D7E9A}"/>
              </c:ext>
            </c:extLst>
          </c:dPt>
          <c:dPt>
            <c:idx val="1"/>
            <c:bubble3D val="0"/>
            <c:spPr>
              <a:solidFill>
                <a:srgbClr val="7030A0"/>
              </a:solidFill>
              <a:ln w="6350" cap="flat" cmpd="sng" algn="ctr">
                <a:solidFill>
                  <a:schemeClr val="lt1"/>
                </a:solidFill>
                <a:prstDash val="solid"/>
                <a:round/>
              </a:ln>
              <a:effectLst/>
            </c:spPr>
            <c:extLst>
              <c:ext xmlns:c16="http://schemas.microsoft.com/office/drawing/2014/chart" uri="{C3380CC4-5D6E-409C-BE32-E72D297353CC}">
                <c16:uniqueId val="{00000003-0800-47DA-8A95-E476566D7E9A}"/>
              </c:ext>
            </c:extLst>
          </c:dPt>
          <c:dPt>
            <c:idx val="2"/>
            <c:bubble3D val="0"/>
            <c:spPr>
              <a:solidFill>
                <a:srgbClr val="6699FF"/>
              </a:solidFill>
              <a:ln w="6350" cap="flat" cmpd="sng" algn="ctr">
                <a:solidFill>
                  <a:schemeClr val="lt1"/>
                </a:solidFill>
                <a:prstDash val="solid"/>
                <a:round/>
              </a:ln>
              <a:effectLst/>
            </c:spPr>
            <c:extLst>
              <c:ext xmlns:c16="http://schemas.microsoft.com/office/drawing/2014/chart" uri="{C3380CC4-5D6E-409C-BE32-E72D297353CC}">
                <c16:uniqueId val="{00000005-0800-47DA-8A95-E476566D7E9A}"/>
              </c:ext>
            </c:extLst>
          </c:dPt>
          <c:dPt>
            <c:idx val="3"/>
            <c:bubble3D val="0"/>
            <c:spPr>
              <a:solidFill>
                <a:srgbClr val="FFC000"/>
              </a:solidFill>
              <a:ln w="6350" cap="flat" cmpd="sng" algn="ctr">
                <a:solidFill>
                  <a:schemeClr val="lt1"/>
                </a:solidFill>
                <a:prstDash val="solid"/>
                <a:round/>
              </a:ln>
              <a:effectLst/>
            </c:spPr>
            <c:extLst>
              <c:ext xmlns:c16="http://schemas.microsoft.com/office/drawing/2014/chart" uri="{C3380CC4-5D6E-409C-BE32-E72D297353CC}">
                <c16:uniqueId val="{00000007-0800-47DA-8A95-E476566D7E9A}"/>
              </c:ext>
            </c:extLst>
          </c:dPt>
          <c:dPt>
            <c:idx val="4"/>
            <c:bubble3D val="0"/>
            <c:spPr>
              <a:solidFill>
                <a:srgbClr val="00B050"/>
              </a:solidFill>
              <a:ln w="6350" cap="flat" cmpd="sng" algn="ctr">
                <a:solidFill>
                  <a:schemeClr val="lt1"/>
                </a:solidFill>
                <a:prstDash val="solid"/>
                <a:round/>
              </a:ln>
              <a:effectLst/>
            </c:spPr>
            <c:extLst>
              <c:ext xmlns:c16="http://schemas.microsoft.com/office/drawing/2014/chart" uri="{C3380CC4-5D6E-409C-BE32-E72D297353CC}">
                <c16:uniqueId val="{00000009-0800-47DA-8A95-E476566D7E9A}"/>
              </c:ext>
            </c:extLst>
          </c:dPt>
          <c:dLbls>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Calibri" panose="020F0502020204030204" pitchFamily="34" charset="0"/>
                  </a:defRPr>
                </a:pPr>
                <a:endParaRPr lang="en-US"/>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COD!$A$3:$A$19</c:f>
              <c:strCache>
                <c:ptCount val="5"/>
                <c:pt idx="0">
                  <c:v>Preterm/Low Birth Weight</c:v>
                </c:pt>
                <c:pt idx="1">
                  <c:v>Sleep related</c:v>
                </c:pt>
                <c:pt idx="2">
                  <c:v>Congenital Abrnomalities</c:v>
                </c:pt>
                <c:pt idx="3">
                  <c:v>Maternal Complications</c:v>
                </c:pt>
                <c:pt idx="4">
                  <c:v>Other </c:v>
                </c:pt>
              </c:strCache>
            </c:strRef>
          </c:cat>
          <c:val>
            <c:numRef>
              <c:f>COD!$C$3:$C$19</c:f>
              <c:numCache>
                <c:formatCode>General</c:formatCode>
                <c:ptCount val="5"/>
                <c:pt idx="0">
                  <c:v>32</c:v>
                </c:pt>
                <c:pt idx="1">
                  <c:v>16.25</c:v>
                </c:pt>
                <c:pt idx="2">
                  <c:v>9.25</c:v>
                </c:pt>
                <c:pt idx="3">
                  <c:v>8.25</c:v>
                </c:pt>
                <c:pt idx="4">
                  <c:v>34.25</c:v>
                </c:pt>
              </c:numCache>
            </c:numRef>
          </c:val>
          <c:extLst>
            <c:ext xmlns:c16="http://schemas.microsoft.com/office/drawing/2014/chart" uri="{C3380CC4-5D6E-409C-BE32-E72D297353CC}">
              <c16:uniqueId val="{0000000A-0800-47DA-8A95-E476566D7E9A}"/>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en-US" dirty="0"/>
              <a:t>United</a:t>
            </a:r>
            <a:r>
              <a:rPr lang="en-US" baseline="0" dirty="0"/>
              <a:t> States </a:t>
            </a:r>
            <a:endParaRPr lang="en-US" dirty="0"/>
          </a:p>
          <a:p>
            <a:pPr>
              <a:defRPr/>
            </a:pPr>
            <a:r>
              <a:rPr lang="en-US" dirty="0"/>
              <a:t>2017</a:t>
            </a:r>
          </a:p>
        </c:rich>
      </c:tx>
      <c:overlay val="0"/>
    </c:title>
    <c:autoTitleDeleted val="0"/>
    <c:plotArea>
      <c:layout>
        <c:manualLayout>
          <c:layoutTarget val="inner"/>
          <c:xMode val="edge"/>
          <c:yMode val="edge"/>
          <c:x val="7.6287432574865102E-2"/>
          <c:y val="0.24917226206590901"/>
          <c:w val="0.52717217434434904"/>
          <c:h val="0.64874857092747196"/>
        </c:manualLayout>
      </c:layout>
      <c:pieChart>
        <c:varyColors val="1"/>
        <c:ser>
          <c:idx val="0"/>
          <c:order val="0"/>
          <c:tx>
            <c:strRef>
              <c:f>COD!$C$69</c:f>
              <c:strCache>
                <c:ptCount val="1"/>
                <c:pt idx="0">
                  <c:v>Percent</c:v>
                </c:pt>
              </c:strCache>
            </c:strRef>
          </c:tx>
          <c:dPt>
            <c:idx val="0"/>
            <c:bubble3D val="0"/>
            <c:spPr>
              <a:solidFill>
                <a:srgbClr val="6699FF"/>
              </a:solidFill>
            </c:spPr>
            <c:extLst>
              <c:ext xmlns:c16="http://schemas.microsoft.com/office/drawing/2014/chart" uri="{C3380CC4-5D6E-409C-BE32-E72D297353CC}">
                <c16:uniqueId val="{00000005-CB4F-42CB-9049-B90C88277B6B}"/>
              </c:ext>
            </c:extLst>
          </c:dPt>
          <c:dPt>
            <c:idx val="1"/>
            <c:bubble3D val="0"/>
            <c:spPr>
              <a:solidFill>
                <a:srgbClr val="DA6626"/>
              </a:solidFill>
            </c:spPr>
            <c:extLst>
              <c:ext xmlns:c16="http://schemas.microsoft.com/office/drawing/2014/chart" uri="{C3380CC4-5D6E-409C-BE32-E72D297353CC}">
                <c16:uniqueId val="{00000002-CB4F-42CB-9049-B90C88277B6B}"/>
              </c:ext>
            </c:extLst>
          </c:dPt>
          <c:dPt>
            <c:idx val="2"/>
            <c:bubble3D val="0"/>
            <c:spPr>
              <a:solidFill>
                <a:srgbClr val="FFC000"/>
              </a:solidFill>
            </c:spPr>
            <c:extLst>
              <c:ext xmlns:c16="http://schemas.microsoft.com/office/drawing/2014/chart" uri="{C3380CC4-5D6E-409C-BE32-E72D297353CC}">
                <c16:uniqueId val="{00000004-CB4F-42CB-9049-B90C88277B6B}"/>
              </c:ext>
            </c:extLst>
          </c:dPt>
          <c:dPt>
            <c:idx val="3"/>
            <c:bubble3D val="0"/>
            <c:spPr>
              <a:solidFill>
                <a:srgbClr val="7030A0"/>
              </a:solidFill>
            </c:spPr>
            <c:extLst>
              <c:ext xmlns:c16="http://schemas.microsoft.com/office/drawing/2014/chart" uri="{C3380CC4-5D6E-409C-BE32-E72D297353CC}">
                <c16:uniqueId val="{00000003-CB4F-42CB-9049-B90C88277B6B}"/>
              </c:ext>
            </c:extLst>
          </c:dPt>
          <c:dPt>
            <c:idx val="4"/>
            <c:bubble3D val="0"/>
            <c:spPr>
              <a:solidFill>
                <a:srgbClr val="00B050"/>
              </a:solidFill>
            </c:spPr>
            <c:extLst>
              <c:ext xmlns:c16="http://schemas.microsoft.com/office/drawing/2014/chart" uri="{C3380CC4-5D6E-409C-BE32-E72D297353CC}">
                <c16:uniqueId val="{00000001-CB4F-42CB-9049-B90C88277B6B}"/>
              </c:ext>
            </c:extLst>
          </c:dPt>
          <c:dLbls>
            <c:numFmt formatCode="0.0%" sourceLinked="0"/>
            <c:spPr>
              <a:noFill/>
              <a:ln>
                <a:noFill/>
              </a:ln>
              <a:effectLst/>
            </c:spPr>
            <c:txPr>
              <a:bodyPr wrap="square" lIns="38100" tIns="19050" rIns="38100" bIns="19050" anchor="ctr">
                <a:spAutoFit/>
              </a:bodyPr>
              <a:lstStyle/>
              <a:p>
                <a:pPr>
                  <a:defRPr sz="16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COD!$A$70:$B$74</c:f>
              <c:strCache>
                <c:ptCount val="5"/>
                <c:pt idx="0">
                  <c:v>Congenital Malformations</c:v>
                </c:pt>
                <c:pt idx="1">
                  <c:v>Low Birth Weight</c:v>
                </c:pt>
                <c:pt idx="2">
                  <c:v>Maternal Complications of Pregnancy</c:v>
                </c:pt>
                <c:pt idx="3">
                  <c:v>Sleep Related Deaths</c:v>
                </c:pt>
                <c:pt idx="4">
                  <c:v>Other</c:v>
                </c:pt>
              </c:strCache>
            </c:strRef>
          </c:cat>
          <c:val>
            <c:numRef>
              <c:f>COD!$C$70:$C$74</c:f>
              <c:numCache>
                <c:formatCode>General</c:formatCode>
                <c:ptCount val="5"/>
                <c:pt idx="0">
                  <c:v>20.8</c:v>
                </c:pt>
                <c:pt idx="1">
                  <c:v>17</c:v>
                </c:pt>
                <c:pt idx="2">
                  <c:v>6.1</c:v>
                </c:pt>
                <c:pt idx="3">
                  <c:v>6.5</c:v>
                </c:pt>
                <c:pt idx="4">
                  <c:v>49.6</c:v>
                </c:pt>
              </c:numCache>
            </c:numRef>
          </c:val>
          <c:extLst>
            <c:ext xmlns:c16="http://schemas.microsoft.com/office/drawing/2014/chart" uri="{C3380CC4-5D6E-409C-BE32-E72D297353CC}">
              <c16:uniqueId val="{00000000-77A9-4FEA-940A-3405718C38E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sz="1200"/>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a:t>Under 1 year</a:t>
            </a:r>
          </a:p>
        </c:rich>
      </c:tx>
      <c:layout>
        <c:manualLayout>
          <c:xMode val="edge"/>
          <c:yMode val="edge"/>
          <c:x val="0.2982055814451765"/>
          <c:y val="2.129854608074608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6350" cap="flat" cmpd="sng" algn="ctr">
                <a:solidFill>
                  <a:schemeClr val="lt1"/>
                </a:solidFill>
                <a:prstDash val="solid"/>
                <a:round/>
              </a:ln>
              <a:effectLst/>
            </c:spPr>
            <c:extLst>
              <c:ext xmlns:c16="http://schemas.microsoft.com/office/drawing/2014/chart" uri="{C3380CC4-5D6E-409C-BE32-E72D297353CC}">
                <c16:uniqueId val="{00000001-2C90-47EA-A7D1-869CA8FDF30F}"/>
              </c:ext>
            </c:extLst>
          </c:dPt>
          <c:dPt>
            <c:idx val="1"/>
            <c:bubble3D val="0"/>
            <c:explosion val="24"/>
            <c:spPr>
              <a:solidFill>
                <a:srgbClr val="7030A0"/>
              </a:solidFill>
              <a:ln w="6350" cap="flat" cmpd="sng" algn="ctr">
                <a:solidFill>
                  <a:schemeClr val="lt1"/>
                </a:solidFill>
                <a:prstDash val="solid"/>
                <a:round/>
              </a:ln>
              <a:effectLst/>
            </c:spPr>
            <c:extLst>
              <c:ext xmlns:c16="http://schemas.microsoft.com/office/drawing/2014/chart" uri="{C3380CC4-5D6E-409C-BE32-E72D297353CC}">
                <c16:uniqueId val="{00000003-2C90-47EA-A7D1-869CA8FDF30F}"/>
              </c:ext>
            </c:extLst>
          </c:dPt>
          <c:dPt>
            <c:idx val="2"/>
            <c:bubble3D val="0"/>
            <c:spPr>
              <a:solidFill>
                <a:srgbClr val="FFC000"/>
              </a:solidFill>
              <a:ln w="6350" cap="flat" cmpd="sng" algn="ctr">
                <a:solidFill>
                  <a:schemeClr val="lt1"/>
                </a:solidFill>
                <a:prstDash val="solid"/>
                <a:round/>
              </a:ln>
              <a:effectLst/>
            </c:spPr>
            <c:extLst>
              <c:ext xmlns:c16="http://schemas.microsoft.com/office/drawing/2014/chart" uri="{C3380CC4-5D6E-409C-BE32-E72D297353CC}">
                <c16:uniqueId val="{00000005-2C90-47EA-A7D1-869CA8FDF30F}"/>
              </c:ext>
            </c:extLst>
          </c:dPt>
          <c:dPt>
            <c:idx val="3"/>
            <c:bubble3D val="0"/>
            <c:spPr>
              <a:solidFill>
                <a:srgbClr val="00B0F0"/>
              </a:solidFill>
              <a:ln w="6350" cap="flat" cmpd="sng" algn="ctr">
                <a:solidFill>
                  <a:schemeClr val="lt1"/>
                </a:solidFill>
                <a:prstDash val="solid"/>
                <a:round/>
              </a:ln>
              <a:effectLst/>
            </c:spPr>
            <c:extLst>
              <c:ext xmlns:c16="http://schemas.microsoft.com/office/drawing/2014/chart" uri="{C3380CC4-5D6E-409C-BE32-E72D297353CC}">
                <c16:uniqueId val="{00000007-2C90-47EA-A7D1-869CA8FDF30F}"/>
              </c:ext>
            </c:extLst>
          </c:dPt>
          <c:dPt>
            <c:idx val="4"/>
            <c:bubble3D val="0"/>
            <c:spPr>
              <a:solidFill>
                <a:srgbClr val="00B050"/>
              </a:solidFill>
              <a:ln w="6350" cap="flat" cmpd="sng" algn="ctr">
                <a:solidFill>
                  <a:schemeClr val="lt1"/>
                </a:solidFill>
                <a:prstDash val="solid"/>
                <a:round/>
              </a:ln>
              <a:effectLst/>
            </c:spPr>
            <c:extLst>
              <c:ext xmlns:c16="http://schemas.microsoft.com/office/drawing/2014/chart" uri="{C3380CC4-5D6E-409C-BE32-E72D297353CC}">
                <c16:uniqueId val="{00000009-2C90-47EA-A7D1-869CA8FDF30F}"/>
              </c:ext>
            </c:extLst>
          </c:dPt>
          <c:dLbls>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COD!$A$3:$A$19</c:f>
              <c:strCache>
                <c:ptCount val="5"/>
                <c:pt idx="0">
                  <c:v>Preterm/Low Birth Weight</c:v>
                </c:pt>
                <c:pt idx="1">
                  <c:v>Sleep related</c:v>
                </c:pt>
                <c:pt idx="2">
                  <c:v>Congenital Abrnomalities</c:v>
                </c:pt>
                <c:pt idx="3">
                  <c:v>Maternal Complications</c:v>
                </c:pt>
                <c:pt idx="4">
                  <c:v>Other </c:v>
                </c:pt>
              </c:strCache>
              <c:extLst/>
            </c:strRef>
          </c:cat>
          <c:val>
            <c:numRef>
              <c:f>COD!$C$3:$C$19</c:f>
              <c:numCache>
                <c:formatCode>General</c:formatCode>
                <c:ptCount val="5"/>
                <c:pt idx="0">
                  <c:v>32</c:v>
                </c:pt>
                <c:pt idx="1">
                  <c:v>16.25</c:v>
                </c:pt>
                <c:pt idx="2">
                  <c:v>9.25</c:v>
                </c:pt>
                <c:pt idx="3">
                  <c:v>8.25</c:v>
                </c:pt>
                <c:pt idx="4">
                  <c:v>34.25</c:v>
                </c:pt>
              </c:numCache>
              <c:extLst/>
            </c:numRef>
          </c:val>
          <c:extLst>
            <c:ext xmlns:c16="http://schemas.microsoft.com/office/drawing/2014/chart" uri="{C3380CC4-5D6E-409C-BE32-E72D297353CC}">
              <c16:uniqueId val="{0000000A-2C90-47EA-A7D1-869CA8FDF30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Times" panose="02020603050405020304" pitchFamily="18" charset="0"/>
                <a:cs typeface="Times" panose="02020603050405020304" pitchFamily="18" charset="0"/>
              </a:rPr>
              <a:t>Older Infants (1 month</a:t>
            </a:r>
          </a:p>
          <a:p>
            <a:pPr>
              <a:defRPr/>
            </a:pPr>
            <a:r>
              <a:rPr lang="en-US" dirty="0">
                <a:latin typeface="Times" panose="02020603050405020304" pitchFamily="18" charset="0"/>
                <a:cs typeface="Times" panose="02020603050405020304" pitchFamily="18" charset="0"/>
              </a:rPr>
              <a:t> to under 1 year)</a:t>
            </a:r>
          </a:p>
        </c:rich>
      </c:tx>
      <c:layout>
        <c:manualLayout>
          <c:xMode val="edge"/>
          <c:yMode val="edge"/>
          <c:x val="0.2580161947841626"/>
          <c:y val="8.9433979670569291E-2"/>
        </c:manualLayout>
      </c:layout>
      <c:overlay val="0"/>
    </c:title>
    <c:autoTitleDeleted val="0"/>
    <c:plotArea>
      <c:layout>
        <c:manualLayout>
          <c:layoutTarget val="inner"/>
          <c:xMode val="edge"/>
          <c:yMode val="edge"/>
          <c:x val="8.8596237396668706E-2"/>
          <c:y val="0.26521906006770501"/>
          <c:w val="0.51157368445534501"/>
          <c:h val="0.62230366151875105"/>
        </c:manualLayout>
      </c:layout>
      <c:pieChart>
        <c:varyColors val="1"/>
        <c:ser>
          <c:idx val="1"/>
          <c:order val="1"/>
          <c:tx>
            <c:strRef>
              <c:f>COD!$C$24</c:f>
              <c:strCache>
                <c:ptCount val="1"/>
                <c:pt idx="0">
                  <c:v>Percent</c:v>
                </c:pt>
              </c:strCache>
            </c:strRef>
          </c:tx>
          <c:dPt>
            <c:idx val="0"/>
            <c:bubble3D val="0"/>
            <c:explosion val="24"/>
            <c:spPr>
              <a:solidFill>
                <a:srgbClr val="7030A0"/>
              </a:solidFill>
            </c:spPr>
            <c:extLst>
              <c:ext xmlns:c16="http://schemas.microsoft.com/office/drawing/2014/chart" uri="{C3380CC4-5D6E-409C-BE32-E72D297353CC}">
                <c16:uniqueId val="{00000000-3C7D-4409-9719-66EF4D98B974}"/>
              </c:ext>
            </c:extLst>
          </c:dPt>
          <c:dPt>
            <c:idx val="1"/>
            <c:bubble3D val="0"/>
            <c:spPr>
              <a:solidFill>
                <a:srgbClr val="FFC000"/>
              </a:solidFill>
            </c:spPr>
            <c:extLst>
              <c:ext xmlns:c16="http://schemas.microsoft.com/office/drawing/2014/chart" uri="{C3380CC4-5D6E-409C-BE32-E72D297353CC}">
                <c16:uniqueId val="{00000001-3C7D-4409-9719-66EF4D98B974}"/>
              </c:ext>
            </c:extLst>
          </c:dPt>
          <c:dPt>
            <c:idx val="2"/>
            <c:bubble3D val="0"/>
            <c:spPr>
              <a:solidFill>
                <a:srgbClr val="C00000"/>
              </a:solidFill>
            </c:spPr>
            <c:extLst>
              <c:ext xmlns:c16="http://schemas.microsoft.com/office/drawing/2014/chart" uri="{C3380CC4-5D6E-409C-BE32-E72D297353CC}">
                <c16:uniqueId val="{00000003-3C7D-4409-9719-66EF4D98B974}"/>
              </c:ext>
            </c:extLst>
          </c:dPt>
          <c:dPt>
            <c:idx val="3"/>
            <c:bubble3D val="0"/>
            <c:spPr>
              <a:solidFill>
                <a:srgbClr val="002060"/>
              </a:solidFill>
            </c:spPr>
            <c:extLst>
              <c:ext xmlns:c16="http://schemas.microsoft.com/office/drawing/2014/chart" uri="{C3380CC4-5D6E-409C-BE32-E72D297353CC}">
                <c16:uniqueId val="{00000004-3C7D-4409-9719-66EF4D98B974}"/>
              </c:ext>
            </c:extLst>
          </c:dPt>
          <c:dPt>
            <c:idx val="4"/>
            <c:bubble3D val="0"/>
            <c:spPr>
              <a:solidFill>
                <a:srgbClr val="00B050"/>
              </a:solidFill>
            </c:spPr>
            <c:extLst>
              <c:ext xmlns:c16="http://schemas.microsoft.com/office/drawing/2014/chart" uri="{C3380CC4-5D6E-409C-BE32-E72D297353CC}">
                <c16:uniqueId val="{00000002-3C7D-4409-9719-66EF4D98B974}"/>
              </c:ext>
            </c:extLst>
          </c:dPt>
          <c:dLbls>
            <c:numFmt formatCode="0.0%" sourceLinked="0"/>
            <c:spPr>
              <a:noFill/>
              <a:ln>
                <a:noFill/>
              </a:ln>
              <a:effectLst/>
            </c:spPr>
            <c:txPr>
              <a:bodyPr wrap="square" lIns="38100" tIns="19050" rIns="38100" bIns="19050" anchor="ctr">
                <a:spAutoFit/>
              </a:bodyPr>
              <a:lstStyle/>
              <a:p>
                <a:pPr>
                  <a:defRPr sz="14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(COD!$A$25:$A$29,COD!$A$35)</c:f>
              <c:strCache>
                <c:ptCount val="5"/>
                <c:pt idx="0">
                  <c:v>Sleep related</c:v>
                </c:pt>
                <c:pt idx="1">
                  <c:v>Congenital Abnormalities</c:v>
                </c:pt>
                <c:pt idx="2">
                  <c:v>Homicide/Assualt</c:v>
                </c:pt>
                <c:pt idx="3">
                  <c:v>Accidents</c:v>
                </c:pt>
                <c:pt idx="4">
                  <c:v>Other </c:v>
                </c:pt>
              </c:strCache>
            </c:strRef>
          </c:cat>
          <c:val>
            <c:numRef>
              <c:f>(COD!$C$25:$C$29,COD!$C$35)</c:f>
              <c:numCache>
                <c:formatCode>General</c:formatCode>
                <c:ptCount val="5"/>
                <c:pt idx="0">
                  <c:v>46.43</c:v>
                </c:pt>
                <c:pt idx="1">
                  <c:v>9.2899999999999991</c:v>
                </c:pt>
                <c:pt idx="2">
                  <c:v>6.43</c:v>
                </c:pt>
                <c:pt idx="3">
                  <c:v>4.29</c:v>
                </c:pt>
                <c:pt idx="4">
                  <c:v>33.56</c:v>
                </c:pt>
              </c:numCache>
            </c:numRef>
          </c:val>
          <c:extLst>
            <c:ext xmlns:c16="http://schemas.microsoft.com/office/drawing/2014/chart" uri="{C3380CC4-5D6E-409C-BE32-E72D297353CC}">
              <c16:uniqueId val="{00000000-F888-47DF-84A0-3820FB8E3D73}"/>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COD!$B$24</c15:sqref>
                        </c15:formulaRef>
                      </c:ext>
                    </c:extLst>
                    <c:strCache>
                      <c:ptCount val="1"/>
                      <c:pt idx="0">
                        <c:v>Freq.</c:v>
                      </c:pt>
                    </c:strCache>
                  </c:strRef>
                </c:tx>
                <c:cat>
                  <c:strRef>
                    <c:extLst>
                      <c:ext uri="{02D57815-91ED-43cb-92C2-25804820EDAC}">
                        <c15:formulaRef>
                          <c15:sqref>(COD!$A$25:$A$29,COD!$A$35)</c15:sqref>
                        </c15:formulaRef>
                      </c:ext>
                    </c:extLst>
                    <c:strCache>
                      <c:ptCount val="5"/>
                      <c:pt idx="0">
                        <c:v>Sleep related</c:v>
                      </c:pt>
                      <c:pt idx="1">
                        <c:v>Congenital Abnormalities</c:v>
                      </c:pt>
                      <c:pt idx="2">
                        <c:v>Homicide/Assualt</c:v>
                      </c:pt>
                      <c:pt idx="3">
                        <c:v>Accidents</c:v>
                      </c:pt>
                      <c:pt idx="4">
                        <c:v>Other </c:v>
                      </c:pt>
                    </c:strCache>
                  </c:strRef>
                </c:cat>
                <c:val>
                  <c:numRef>
                    <c:extLst>
                      <c:ext uri="{02D57815-91ED-43cb-92C2-25804820EDAC}">
                        <c15:formulaRef>
                          <c15:sqref>(COD!$B$25:$B$29,COD!$B$35)</c15:sqref>
                        </c15:formulaRef>
                      </c:ext>
                    </c:extLst>
                    <c:numCache>
                      <c:formatCode>General</c:formatCode>
                      <c:ptCount val="5"/>
                      <c:pt idx="0">
                        <c:v>65</c:v>
                      </c:pt>
                      <c:pt idx="1">
                        <c:v>13</c:v>
                      </c:pt>
                      <c:pt idx="2">
                        <c:v>9</c:v>
                      </c:pt>
                      <c:pt idx="3">
                        <c:v>6</c:v>
                      </c:pt>
                    </c:numCache>
                  </c:numRef>
                </c:val>
                <c:extLst>
                  <c:ext xmlns:c16="http://schemas.microsoft.com/office/drawing/2014/chart" uri="{C3380CC4-5D6E-409C-BE32-E72D297353CC}">
                    <c16:uniqueId val="{00000001-F888-47DF-84A0-3820FB8E3D73}"/>
                  </c:ext>
                </c:extLst>
              </c15:ser>
            </c15:filteredPieSeries>
          </c:ext>
        </c:extLst>
      </c:pieChart>
    </c:plotArea>
    <c:legend>
      <c:legendPos val="r"/>
      <c:layout>
        <c:manualLayout>
          <c:xMode val="edge"/>
          <c:yMode val="edge"/>
          <c:x val="0.66015975166565721"/>
          <c:y val="0.29146745701936039"/>
          <c:w val="0.32330077730668283"/>
          <c:h val="0.55126331014956609"/>
        </c:manualLayout>
      </c:layout>
      <c:overlay val="0"/>
      <c:txPr>
        <a:bodyPr/>
        <a:lstStyle/>
        <a:p>
          <a:pPr rtl="0">
            <a:defRPr sz="1200">
              <a:latin typeface="Times" panose="02020603050405020304" pitchFamily="18" charset="0"/>
              <a:cs typeface="Times" panose="02020603050405020304" pitchFamily="18" charset="0"/>
            </a:defRPr>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952128956789329E-2"/>
          <c:y val="0.16108602153684154"/>
          <c:w val="0.91021385172789504"/>
          <c:h val="0.76795783463702305"/>
        </c:manualLayout>
      </c:layout>
      <c:barChart>
        <c:barDir val="col"/>
        <c:grouping val="clustered"/>
        <c:varyColors val="0"/>
        <c:ser>
          <c:idx val="0"/>
          <c:order val="0"/>
          <c:tx>
            <c:strRef>
              <c:f>Background!$A$90</c:f>
              <c:strCache>
                <c:ptCount val="1"/>
                <c:pt idx="0">
                  <c:v>Number of Sleep Related Deaths</c:v>
                </c:pt>
              </c:strCache>
            </c:strRef>
          </c:tx>
          <c:spPr>
            <a:solidFill>
              <a:srgbClr val="7030A0"/>
            </a:solidFill>
          </c:spPr>
          <c:invertIfNegative val="0"/>
          <c:dPt>
            <c:idx val="12"/>
            <c:invertIfNegative val="0"/>
            <c:bubble3D val="0"/>
            <c:spPr>
              <a:solidFill>
                <a:srgbClr val="7030A0"/>
              </a:solidFill>
            </c:spPr>
            <c:extLst>
              <c:ext xmlns:c16="http://schemas.microsoft.com/office/drawing/2014/chart" uri="{C3380CC4-5D6E-409C-BE32-E72D297353CC}">
                <c16:uniqueId val="{00000001-D29C-4A40-A183-C8744A959CA6}"/>
              </c:ext>
            </c:extLst>
          </c:dPt>
          <c:dLbls>
            <c:dLbl>
              <c:idx val="12"/>
              <c:tx>
                <c:rich>
                  <a:bodyPr/>
                  <a:lstStyle/>
                  <a:p>
                    <a:r>
                      <a:rPr lang="en-US"/>
                      <a:t>13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9C-4A40-A183-C8744A959CA6}"/>
                </c:ext>
              </c:extLst>
            </c:dLbl>
            <c:spPr>
              <a:noFill/>
              <a:ln>
                <a:noFill/>
              </a:ln>
              <a:effectLst/>
            </c:spPr>
            <c:txPr>
              <a:bodyPr/>
              <a:lstStyle/>
              <a:p>
                <a:pPr>
                  <a:defRPr sz="12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Background!$B$89:$L$89</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Background!$B$90:$L$90</c:f>
              <c:numCache>
                <c:formatCode>General</c:formatCode>
                <c:ptCount val="11"/>
                <c:pt idx="0">
                  <c:v>19</c:v>
                </c:pt>
                <c:pt idx="1">
                  <c:v>27</c:v>
                </c:pt>
                <c:pt idx="2">
                  <c:v>16</c:v>
                </c:pt>
                <c:pt idx="3">
                  <c:v>15</c:v>
                </c:pt>
                <c:pt idx="4">
                  <c:v>14</c:v>
                </c:pt>
                <c:pt idx="5">
                  <c:v>17</c:v>
                </c:pt>
                <c:pt idx="6">
                  <c:v>13</c:v>
                </c:pt>
                <c:pt idx="7">
                  <c:v>13</c:v>
                </c:pt>
                <c:pt idx="8">
                  <c:v>7</c:v>
                </c:pt>
                <c:pt idx="9">
                  <c:v>16</c:v>
                </c:pt>
                <c:pt idx="10">
                  <c:v>13</c:v>
                </c:pt>
              </c:numCache>
            </c:numRef>
          </c:val>
          <c:extLst>
            <c:ext xmlns:c16="http://schemas.microsoft.com/office/drawing/2014/chart" uri="{C3380CC4-5D6E-409C-BE32-E72D297353CC}">
              <c16:uniqueId val="{00000002-D29C-4A40-A183-C8744A959CA6}"/>
            </c:ext>
          </c:extLst>
        </c:ser>
        <c:dLbls>
          <c:showLegendKey val="0"/>
          <c:showVal val="0"/>
          <c:showCatName val="0"/>
          <c:showSerName val="0"/>
          <c:showPercent val="0"/>
          <c:showBubbleSize val="0"/>
        </c:dLbls>
        <c:gapWidth val="150"/>
        <c:axId val="2125506632"/>
        <c:axId val="2125503640"/>
      </c:barChart>
      <c:catAx>
        <c:axId val="2125506632"/>
        <c:scaling>
          <c:orientation val="minMax"/>
        </c:scaling>
        <c:delete val="0"/>
        <c:axPos val="b"/>
        <c:numFmt formatCode="General" sourceLinked="1"/>
        <c:majorTickMark val="out"/>
        <c:minorTickMark val="none"/>
        <c:tickLblPos val="nextTo"/>
        <c:txPr>
          <a:bodyPr/>
          <a:lstStyle/>
          <a:p>
            <a:pPr>
              <a:defRPr sz="1200"/>
            </a:pPr>
            <a:endParaRPr lang="en-US"/>
          </a:p>
        </c:txPr>
        <c:crossAx val="2125503640"/>
        <c:crosses val="autoZero"/>
        <c:auto val="1"/>
        <c:lblAlgn val="ctr"/>
        <c:lblOffset val="100"/>
        <c:noMultiLvlLbl val="0"/>
      </c:catAx>
      <c:valAx>
        <c:axId val="2125503640"/>
        <c:scaling>
          <c:orientation val="minMax"/>
        </c:scaling>
        <c:delete val="0"/>
        <c:axPos val="l"/>
        <c:title>
          <c:tx>
            <c:rich>
              <a:bodyPr rot="-5400000" vert="horz"/>
              <a:lstStyle/>
              <a:p>
                <a:pPr>
                  <a:defRPr sz="1200"/>
                </a:pPr>
                <a:r>
                  <a:rPr lang="en-US" sz="1200"/>
                  <a:t>Number</a:t>
                </a:r>
                <a:r>
                  <a:rPr lang="en-US" sz="1200" baseline="0"/>
                  <a:t> of Infant Deaths</a:t>
                </a:r>
                <a:endParaRPr lang="en-US" sz="1200"/>
              </a:p>
            </c:rich>
          </c:tx>
          <c:layout>
            <c:manualLayout>
              <c:xMode val="edge"/>
              <c:yMode val="edge"/>
              <c:x val="4.4929678594173225E-3"/>
              <c:y val="0.37406255493776402"/>
            </c:manualLayout>
          </c:layout>
          <c:overlay val="0"/>
        </c:title>
        <c:numFmt formatCode="General" sourceLinked="1"/>
        <c:majorTickMark val="out"/>
        <c:minorTickMark val="none"/>
        <c:tickLblPos val="nextTo"/>
        <c:txPr>
          <a:bodyPr/>
          <a:lstStyle/>
          <a:p>
            <a:pPr>
              <a:defRPr sz="1200"/>
            </a:pPr>
            <a:endParaRPr lang="en-US"/>
          </a:p>
        </c:txPr>
        <c:crossAx val="2125506632"/>
        <c:crosses val="autoZero"/>
        <c:crossBetween val="between"/>
      </c:valAx>
    </c:plotArea>
    <c:plotVisOnly val="1"/>
    <c:dispBlanksAs val="gap"/>
    <c:showDLblsOverMax val="0"/>
  </c:chart>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0.94074</cdr:x>
      <cdr:y>0.60034</cdr:y>
    </cdr:from>
    <cdr:to>
      <cdr:x>0.98416</cdr:x>
      <cdr:y>0.64907</cdr:y>
    </cdr:to>
    <cdr:sp macro="" textlink="">
      <cdr:nvSpPr>
        <cdr:cNvPr id="2" name="TextBox 1"/>
        <cdr:cNvSpPr txBox="1"/>
      </cdr:nvSpPr>
      <cdr:spPr>
        <a:xfrm xmlns:a="http://schemas.openxmlformats.org/drawingml/2006/main">
          <a:off x="7320784" y="2979183"/>
          <a:ext cx="337891" cy="2418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0.32727</cdr:x>
      <cdr:y>0.71665</cdr:y>
    </cdr:from>
    <cdr:to>
      <cdr:x>0.4</cdr:x>
      <cdr:y>0.81013</cdr:y>
    </cdr:to>
    <cdr:sp macro="" textlink="">
      <cdr:nvSpPr>
        <cdr:cNvPr id="2" name="TextBox 1"/>
        <cdr:cNvSpPr txBox="1"/>
      </cdr:nvSpPr>
      <cdr:spPr>
        <a:xfrm xmlns:a="http://schemas.openxmlformats.org/drawingml/2006/main">
          <a:off x="2743200" y="3505200"/>
          <a:ext cx="609623" cy="4572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latin typeface="Tw Cen MT Condensed" panose="020B0606020104020203" pitchFamily="34" charset="0"/>
            </a:rPr>
            <a:t>N=16</a:t>
          </a:r>
          <a:endParaRPr lang="en-US" sz="900" dirty="0">
            <a:latin typeface="Tw Cen MT Condensed" panose="020B0606020104020203" pitchFamily="34" charset="0"/>
          </a:endParaRPr>
        </a:p>
      </cdr:txBody>
    </cdr:sp>
  </cdr:relSizeAnchor>
  <cdr:relSizeAnchor xmlns:cdr="http://schemas.openxmlformats.org/drawingml/2006/chartDrawing">
    <cdr:from>
      <cdr:x>0.36364</cdr:x>
      <cdr:y>0.71665</cdr:y>
    </cdr:from>
    <cdr:to>
      <cdr:x>0.42728</cdr:x>
      <cdr:y>0.74781</cdr:y>
    </cdr:to>
    <cdr:sp macro="" textlink="">
      <cdr:nvSpPr>
        <cdr:cNvPr id="3" name="TextBox 2"/>
        <cdr:cNvSpPr txBox="1"/>
      </cdr:nvSpPr>
      <cdr:spPr>
        <a:xfrm xmlns:a="http://schemas.openxmlformats.org/drawingml/2006/main">
          <a:off x="3048000" y="3505200"/>
          <a:ext cx="533430" cy="1524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latin typeface="Tw Cen MT Condensed" panose="020B0606020104020203" pitchFamily="34" charset="0"/>
            </a:rPr>
            <a:t>N=157</a:t>
          </a:r>
        </a:p>
      </cdr:txBody>
    </cdr:sp>
  </cdr:relSizeAnchor>
  <cdr:relSizeAnchor xmlns:cdr="http://schemas.openxmlformats.org/drawingml/2006/chartDrawing">
    <cdr:from>
      <cdr:x>0.4</cdr:x>
      <cdr:y>0.71665</cdr:y>
    </cdr:from>
    <cdr:to>
      <cdr:x>0.45454</cdr:x>
      <cdr:y>0.76339</cdr:y>
    </cdr:to>
    <cdr:sp macro="" textlink="">
      <cdr:nvSpPr>
        <cdr:cNvPr id="4" name="TextBox 3"/>
        <cdr:cNvSpPr txBox="1"/>
      </cdr:nvSpPr>
      <cdr:spPr>
        <a:xfrm xmlns:a="http://schemas.openxmlformats.org/drawingml/2006/main">
          <a:off x="3352800" y="3505200"/>
          <a:ext cx="457155" cy="228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latin typeface="Tw Cen MT Condensed" panose="020B0606020104020203" pitchFamily="34" charset="0"/>
            </a:rPr>
            <a:t>N=9</a:t>
          </a:r>
          <a:endParaRPr lang="en-US" sz="900" dirty="0">
            <a:latin typeface="Tw Cen MT Condensed" panose="020B0606020104020203" pitchFamily="34" charset="0"/>
          </a:endParaRPr>
        </a:p>
      </cdr:txBody>
    </cdr:sp>
  </cdr:relSizeAnchor>
  <cdr:relSizeAnchor xmlns:cdr="http://schemas.openxmlformats.org/drawingml/2006/chartDrawing">
    <cdr:from>
      <cdr:x>0.46364</cdr:x>
      <cdr:y>0.71665</cdr:y>
    </cdr:from>
    <cdr:to>
      <cdr:x>0.50909</cdr:x>
      <cdr:y>0.77897</cdr:y>
    </cdr:to>
    <cdr:sp macro="" textlink="">
      <cdr:nvSpPr>
        <cdr:cNvPr id="5" name="TextBox 4"/>
        <cdr:cNvSpPr txBox="1"/>
      </cdr:nvSpPr>
      <cdr:spPr>
        <a:xfrm xmlns:a="http://schemas.openxmlformats.org/drawingml/2006/main">
          <a:off x="3886200" y="3505200"/>
          <a:ext cx="380962" cy="3048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latin typeface="Tw Cen MT Condensed" panose="020B0606020104020203" pitchFamily="34" charset="0"/>
            </a:rPr>
            <a:t>N=3</a:t>
          </a:r>
          <a:endParaRPr lang="en-US" sz="900" dirty="0">
            <a:latin typeface="Tw Cen MT Condensed" panose="020B0606020104020203" pitchFamily="34" charset="0"/>
          </a:endParaRPr>
        </a:p>
      </cdr:txBody>
    </cdr:sp>
  </cdr:relSizeAnchor>
  <cdr:relSizeAnchor xmlns:cdr="http://schemas.openxmlformats.org/drawingml/2006/chartDrawing">
    <cdr:from>
      <cdr:x>0.5</cdr:x>
      <cdr:y>0.71665</cdr:y>
    </cdr:from>
    <cdr:to>
      <cdr:x>0.55454</cdr:x>
      <cdr:y>0.74781</cdr:y>
    </cdr:to>
    <cdr:sp macro="" textlink="">
      <cdr:nvSpPr>
        <cdr:cNvPr id="6" name="TextBox 5"/>
        <cdr:cNvSpPr txBox="1"/>
      </cdr:nvSpPr>
      <cdr:spPr>
        <a:xfrm xmlns:a="http://schemas.openxmlformats.org/drawingml/2006/main">
          <a:off x="4191000" y="3505200"/>
          <a:ext cx="457155" cy="1524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latin typeface="Tw Cen MT Condensed" panose="020B0606020104020203" pitchFamily="34" charset="0"/>
            </a:rPr>
            <a:t>N=15</a:t>
          </a:r>
          <a:endParaRPr lang="en-US" sz="900" dirty="0">
            <a:latin typeface="Tw Cen MT Condensed" panose="020B0606020104020203"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0.4277</cdr:x>
      <cdr:y>0.69982</cdr:y>
    </cdr:from>
    <cdr:to>
      <cdr:x>0.5241</cdr:x>
      <cdr:y>0.7836</cdr:y>
    </cdr:to>
    <cdr:sp macro="" textlink="">
      <cdr:nvSpPr>
        <cdr:cNvPr id="2" name="TextBox 1"/>
        <cdr:cNvSpPr txBox="1"/>
      </cdr:nvSpPr>
      <cdr:spPr>
        <a:xfrm xmlns:a="http://schemas.openxmlformats.org/drawingml/2006/main">
          <a:off x="3380581" y="3182541"/>
          <a:ext cx="762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Tw Cen MT Condensed" panose="020B0606020104020203" pitchFamily="34" charset="0"/>
            </a:rPr>
            <a:t>N=13</a:t>
          </a:r>
          <a:endParaRPr lang="en-US" sz="1100" dirty="0">
            <a:latin typeface="Tw Cen MT Condensed" panose="020B0606020104020203"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0.2571</cdr:x>
      <cdr:y>0.7274</cdr:y>
    </cdr:from>
    <cdr:to>
      <cdr:x>0.32746</cdr:x>
      <cdr:y>0.77598</cdr:y>
    </cdr:to>
    <cdr:sp macro="" textlink="">
      <cdr:nvSpPr>
        <cdr:cNvPr id="2" name="TextBox 1"/>
        <cdr:cNvSpPr txBox="1"/>
      </cdr:nvSpPr>
      <cdr:spPr>
        <a:xfrm xmlns:a="http://schemas.openxmlformats.org/drawingml/2006/main">
          <a:off x="1949341" y="3422650"/>
          <a:ext cx="533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latin typeface="Tw Cen MT Condensed" panose="020B0606020104020203" pitchFamily="34" charset="0"/>
            </a:rPr>
            <a:t>N=16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82AB1-D5FA-461F-A21F-B0DCABF4A30C}" type="datetimeFigureOut">
              <a:rPr lang="en-US" smtClean="0"/>
              <a:t>5/31/2022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89420-F9FA-416A-A223-BF30B0D170EE}" type="slidenum">
              <a:rPr lang="en-US" smtClean="0"/>
              <a:t>‹#›</a:t>
            </a:fld>
            <a:endParaRPr lang="en-US"/>
          </a:p>
        </p:txBody>
      </p:sp>
    </p:spTree>
    <p:extLst>
      <p:ext uri="{BB962C8B-B14F-4D97-AF65-F5344CB8AC3E}">
        <p14:creationId xmlns:p14="http://schemas.microsoft.com/office/powerpoint/2010/main" val="325312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1</a:t>
            </a:fld>
            <a:endParaRPr lang="en-US"/>
          </a:p>
        </p:txBody>
      </p:sp>
    </p:spTree>
    <p:extLst>
      <p:ext uri="{BB962C8B-B14F-4D97-AF65-F5344CB8AC3E}">
        <p14:creationId xmlns:p14="http://schemas.microsoft.com/office/powerpoint/2010/main" val="345641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Title: Baltimore City in 2016</a:t>
            </a:r>
          </a:p>
          <a:p>
            <a:endParaRPr lang="en-US" dirty="0"/>
          </a:p>
        </p:txBody>
      </p:sp>
      <p:sp>
        <p:nvSpPr>
          <p:cNvPr id="4" name="Slide Number Placeholder 3"/>
          <p:cNvSpPr>
            <a:spLocks noGrp="1"/>
          </p:cNvSpPr>
          <p:nvPr>
            <p:ph type="sldNum" sz="quarter" idx="10"/>
          </p:nvPr>
        </p:nvSpPr>
        <p:spPr/>
        <p:txBody>
          <a:bodyPr/>
          <a:lstStyle/>
          <a:p>
            <a:fld id="{171F32DD-AE67-43EA-85AE-40D51161DCB0}" type="slidenum">
              <a:rPr lang="en-US" smtClean="0"/>
              <a:pPr/>
              <a:t>13</a:t>
            </a:fld>
            <a:endParaRPr lang="en-US"/>
          </a:p>
        </p:txBody>
      </p:sp>
    </p:spTree>
    <p:extLst>
      <p:ext uri="{BB962C8B-B14F-4D97-AF65-F5344CB8AC3E}">
        <p14:creationId xmlns:p14="http://schemas.microsoft.com/office/powerpoint/2010/main" val="201095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 have a couple things I want to point out: </a:t>
            </a:r>
          </a:p>
          <a:p>
            <a:pPr marL="228600" indent="-228600">
              <a:buAutoNum type="arabicPeriod"/>
            </a:pPr>
            <a:r>
              <a:rPr lang="en-US" baseline="0" dirty="0"/>
              <a:t>Baltimore City has higher rates across all categories; and has a particularly high rate of post-neonatal deaths than MD or USA</a:t>
            </a:r>
          </a:p>
          <a:p>
            <a:pPr marL="228600" indent="-228600">
              <a:buAutoNum type="arabicPeriod"/>
            </a:pPr>
            <a:r>
              <a:rPr lang="en-US" baseline="0" dirty="0"/>
              <a:t>Across all categories, USA is meeting or is nearly meeting the 2020 Goal set by the CDC</a:t>
            </a:r>
          </a:p>
          <a:p>
            <a:pPr marL="0" indent="0">
              <a:buNone/>
            </a:pPr>
            <a:endParaRPr lang="en-US" baseline="0" dirty="0"/>
          </a:p>
        </p:txBody>
      </p:sp>
      <p:sp>
        <p:nvSpPr>
          <p:cNvPr id="4" name="Slide Number Placeholder 3"/>
          <p:cNvSpPr>
            <a:spLocks noGrp="1"/>
          </p:cNvSpPr>
          <p:nvPr>
            <p:ph type="sldNum" sz="quarter" idx="10"/>
          </p:nvPr>
        </p:nvSpPr>
        <p:spPr/>
        <p:txBody>
          <a:bodyPr/>
          <a:lstStyle/>
          <a:p>
            <a:fld id="{5C789420-F9FA-416A-A223-BF30B0D170EE}" type="slidenum">
              <a:rPr lang="en-US" smtClean="0"/>
              <a:t>14</a:t>
            </a:fld>
            <a:endParaRPr lang="en-US"/>
          </a:p>
        </p:txBody>
      </p:sp>
    </p:spTree>
    <p:extLst>
      <p:ext uri="{BB962C8B-B14F-4D97-AF65-F5344CB8AC3E}">
        <p14:creationId xmlns:p14="http://schemas.microsoft.com/office/powerpoint/2010/main" val="1439678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15</a:t>
            </a:fld>
            <a:endParaRPr lang="en-US"/>
          </a:p>
        </p:txBody>
      </p:sp>
    </p:spTree>
    <p:extLst>
      <p:ext uri="{BB962C8B-B14F-4D97-AF65-F5344CB8AC3E}">
        <p14:creationId xmlns:p14="http://schemas.microsoft.com/office/powerpoint/2010/main" val="3867592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16</a:t>
            </a:fld>
            <a:endParaRPr lang="en-US"/>
          </a:p>
        </p:txBody>
      </p:sp>
    </p:spTree>
    <p:extLst>
      <p:ext uri="{BB962C8B-B14F-4D97-AF65-F5344CB8AC3E}">
        <p14:creationId xmlns:p14="http://schemas.microsoft.com/office/powerpoint/2010/main" val="1686753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89420-F9FA-416A-A223-BF30B0D170EE}" type="slidenum">
              <a:rPr lang="en-US" smtClean="0"/>
              <a:t>17</a:t>
            </a:fld>
            <a:endParaRPr lang="en-US"/>
          </a:p>
        </p:txBody>
      </p:sp>
    </p:spTree>
    <p:extLst>
      <p:ext uri="{BB962C8B-B14F-4D97-AF65-F5344CB8AC3E}">
        <p14:creationId xmlns:p14="http://schemas.microsoft.com/office/powerpoint/2010/main" val="1169947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89420-F9FA-416A-A223-BF30B0D170EE}" type="slidenum">
              <a:rPr lang="en-US" smtClean="0"/>
              <a:t>18</a:t>
            </a:fld>
            <a:endParaRPr lang="en-US"/>
          </a:p>
        </p:txBody>
      </p:sp>
    </p:spTree>
    <p:extLst>
      <p:ext uri="{BB962C8B-B14F-4D97-AF65-F5344CB8AC3E}">
        <p14:creationId xmlns:p14="http://schemas.microsoft.com/office/powerpoint/2010/main" val="428032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Title:</a:t>
            </a:r>
            <a:r>
              <a:rPr lang="en-US" baseline="0" dirty="0"/>
              <a:t> Decline in Sleep-Related Deaths since BHB Inception </a:t>
            </a: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19</a:t>
            </a:fld>
            <a:endParaRPr lang="en-US"/>
          </a:p>
        </p:txBody>
      </p:sp>
    </p:spTree>
    <p:extLst>
      <p:ext uri="{BB962C8B-B14F-4D97-AF65-F5344CB8AC3E}">
        <p14:creationId xmlns:p14="http://schemas.microsoft.com/office/powerpoint/2010/main" val="2922668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1F32DD-AE67-43EA-85AE-40D51161DCB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49041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Black infants are disproportionately represented among infant deaths and sleep deaths</a:t>
            </a:r>
          </a:p>
          <a:p>
            <a:pPr marL="228600" indent="-228600">
              <a:buAutoNum type="arabicPeriod"/>
            </a:pPr>
            <a:r>
              <a:rPr lang="en-US" dirty="0"/>
              <a:t>Native</a:t>
            </a:r>
            <a:r>
              <a:rPr lang="en-US" baseline="0" dirty="0"/>
              <a:t> population is disproportionality represented among sleep-related deaths at 4.3%, mirroring the data at the national level. </a:t>
            </a:r>
          </a:p>
          <a:p>
            <a:pPr marL="228600" indent="-228600">
              <a:buAutoNum type="arabicPeriod"/>
            </a:pPr>
            <a:endParaRPr lang="en-US" baseline="0" dirty="0"/>
          </a:p>
          <a:p>
            <a:pPr marL="0" indent="0">
              <a:buNone/>
            </a:pPr>
            <a:r>
              <a:rPr lang="en-US" baseline="0" dirty="0"/>
              <a:t>Alternative Title: Black infants disproportionately make up the majority of infant and sleep-related deaths</a:t>
            </a: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21</a:t>
            </a:fld>
            <a:endParaRPr lang="en-US"/>
          </a:p>
        </p:txBody>
      </p:sp>
    </p:spTree>
    <p:extLst>
      <p:ext uri="{BB962C8B-B14F-4D97-AF65-F5344CB8AC3E}">
        <p14:creationId xmlns:p14="http://schemas.microsoft.com/office/powerpoint/2010/main" val="230333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eriod"/>
            </a:pPr>
            <a:endParaRPr lang="en-US" baseline="0" dirty="0"/>
          </a:p>
        </p:txBody>
      </p:sp>
      <p:sp>
        <p:nvSpPr>
          <p:cNvPr id="4" name="Slide Number Placeholder 3"/>
          <p:cNvSpPr>
            <a:spLocks noGrp="1"/>
          </p:cNvSpPr>
          <p:nvPr>
            <p:ph type="sldNum" sz="quarter" idx="10"/>
          </p:nvPr>
        </p:nvSpPr>
        <p:spPr/>
        <p:txBody>
          <a:bodyPr/>
          <a:lstStyle/>
          <a:p>
            <a:fld id="{5C789420-F9FA-416A-A223-BF30B0D170EE}" type="slidenum">
              <a:rPr lang="en-US" smtClean="0"/>
              <a:t>22</a:t>
            </a:fld>
            <a:endParaRPr lang="en-US"/>
          </a:p>
        </p:txBody>
      </p:sp>
    </p:spTree>
    <p:extLst>
      <p:ext uri="{BB962C8B-B14F-4D97-AF65-F5344CB8AC3E}">
        <p14:creationId xmlns:p14="http://schemas.microsoft.com/office/powerpoint/2010/main" val="205914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89420-F9FA-416A-A223-BF30B0D170EE}" type="slidenum">
              <a:rPr lang="en-US" smtClean="0"/>
              <a:t>2</a:t>
            </a:fld>
            <a:endParaRPr lang="en-US"/>
          </a:p>
        </p:txBody>
      </p:sp>
    </p:spTree>
    <p:extLst>
      <p:ext uri="{BB962C8B-B14F-4D97-AF65-F5344CB8AC3E}">
        <p14:creationId xmlns:p14="http://schemas.microsoft.com/office/powerpoint/2010/main" val="245595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23</a:t>
            </a:fld>
            <a:endParaRPr lang="en-US"/>
          </a:p>
        </p:txBody>
      </p:sp>
    </p:spTree>
    <p:extLst>
      <p:ext uri="{BB962C8B-B14F-4D97-AF65-F5344CB8AC3E}">
        <p14:creationId xmlns:p14="http://schemas.microsoft.com/office/powerpoint/2010/main" val="144245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24</a:t>
            </a:fld>
            <a:endParaRPr lang="en-US"/>
          </a:p>
        </p:txBody>
      </p:sp>
    </p:spTree>
    <p:extLst>
      <p:ext uri="{BB962C8B-B14F-4D97-AF65-F5344CB8AC3E}">
        <p14:creationId xmlns:p14="http://schemas.microsoft.com/office/powerpoint/2010/main" val="3244420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25</a:t>
            </a:fld>
            <a:endParaRPr lang="en-US"/>
          </a:p>
        </p:txBody>
      </p:sp>
    </p:spTree>
    <p:extLst>
      <p:ext uri="{BB962C8B-B14F-4D97-AF65-F5344CB8AC3E}">
        <p14:creationId xmlns:p14="http://schemas.microsoft.com/office/powerpoint/2010/main" val="1850549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26</a:t>
            </a:fld>
            <a:endParaRPr lang="en-US"/>
          </a:p>
        </p:txBody>
      </p:sp>
    </p:spTree>
    <p:extLst>
      <p:ext uri="{BB962C8B-B14F-4D97-AF65-F5344CB8AC3E}">
        <p14:creationId xmlns:p14="http://schemas.microsoft.com/office/powerpoint/2010/main" val="2138791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27</a:t>
            </a:fld>
            <a:endParaRPr lang="en-US"/>
          </a:p>
        </p:txBody>
      </p:sp>
    </p:spTree>
    <p:extLst>
      <p:ext uri="{BB962C8B-B14F-4D97-AF65-F5344CB8AC3E}">
        <p14:creationId xmlns:p14="http://schemas.microsoft.com/office/powerpoint/2010/main" val="1046421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29</a:t>
            </a:fld>
            <a:endParaRPr lang="en-US"/>
          </a:p>
        </p:txBody>
      </p:sp>
    </p:spTree>
    <p:extLst>
      <p:ext uri="{BB962C8B-B14F-4D97-AF65-F5344CB8AC3E}">
        <p14:creationId xmlns:p14="http://schemas.microsoft.com/office/powerpoint/2010/main" val="291303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30</a:t>
            </a:fld>
            <a:endParaRPr lang="en-US"/>
          </a:p>
        </p:txBody>
      </p:sp>
    </p:spTree>
    <p:extLst>
      <p:ext uri="{BB962C8B-B14F-4D97-AF65-F5344CB8AC3E}">
        <p14:creationId xmlns:p14="http://schemas.microsoft.com/office/powerpoint/2010/main" val="1776327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 these next slides,</a:t>
            </a:r>
            <a:r>
              <a:rPr lang="en-US" baseline="0" dirty="0"/>
              <a:t> you will see data looking at indicators impacting infant mortality. </a:t>
            </a:r>
          </a:p>
          <a:p>
            <a:pPr marL="228600" indent="-228600">
              <a:buAutoNum type="arabicPeriod"/>
            </a:pPr>
            <a:r>
              <a:rPr lang="en-US" baseline="0" dirty="0"/>
              <a:t>I will be looking at disparities, and will be focusing on the Black, White and Hispanic populations</a:t>
            </a:r>
          </a:p>
          <a:p>
            <a:pPr marL="228600" indent="-228600">
              <a:buAutoNum type="arabicPeriod"/>
            </a:pPr>
            <a:r>
              <a:rPr lang="en-US" baseline="0" dirty="0"/>
              <a:t>You will notice that the Hispanic population is only sometimes displayed and that is because the number of births and deaths in this population is often low, which destabilizes the statistic. </a:t>
            </a:r>
            <a:endParaRPr lang="en-US" dirty="0"/>
          </a:p>
        </p:txBody>
      </p:sp>
      <p:sp>
        <p:nvSpPr>
          <p:cNvPr id="4" name="Slide Number Placeholder 3"/>
          <p:cNvSpPr>
            <a:spLocks noGrp="1"/>
          </p:cNvSpPr>
          <p:nvPr>
            <p:ph type="sldNum" sz="quarter" idx="10"/>
          </p:nvPr>
        </p:nvSpPr>
        <p:spPr/>
        <p:txBody>
          <a:bodyPr/>
          <a:lstStyle/>
          <a:p>
            <a:fld id="{171F32DD-AE67-43EA-85AE-40D51161DCB0}" type="slidenum">
              <a:rPr lang="en-US" smtClean="0"/>
              <a:pPr/>
              <a:t>31</a:t>
            </a:fld>
            <a:endParaRPr lang="en-US"/>
          </a:p>
        </p:txBody>
      </p:sp>
    </p:spTree>
    <p:extLst>
      <p:ext uri="{BB962C8B-B14F-4D97-AF65-F5344CB8AC3E}">
        <p14:creationId xmlns:p14="http://schemas.microsoft.com/office/powerpoint/2010/main" val="1840155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a:p>
            <a:pPr marL="0" indent="0">
              <a:buNone/>
            </a:pPr>
            <a:endParaRPr lang="en-US" baseline="0" dirty="0"/>
          </a:p>
          <a:p>
            <a:pPr marL="0" indent="0">
              <a:buNone/>
            </a:pPr>
            <a:endParaRPr lang="en-US" baseline="0" dirty="0"/>
          </a:p>
        </p:txBody>
      </p:sp>
      <p:sp>
        <p:nvSpPr>
          <p:cNvPr id="4" name="Slide Number Placeholder 3"/>
          <p:cNvSpPr>
            <a:spLocks noGrp="1"/>
          </p:cNvSpPr>
          <p:nvPr>
            <p:ph type="sldNum" sz="quarter" idx="10"/>
          </p:nvPr>
        </p:nvSpPr>
        <p:spPr/>
        <p:txBody>
          <a:bodyPr/>
          <a:lstStyle/>
          <a:p>
            <a:fld id="{5C789420-F9FA-416A-A223-BF30B0D170EE}" type="slidenum">
              <a:rPr lang="en-US" smtClean="0"/>
              <a:t>32</a:t>
            </a:fld>
            <a:endParaRPr lang="en-US"/>
          </a:p>
        </p:txBody>
      </p:sp>
    </p:spTree>
    <p:extLst>
      <p:ext uri="{BB962C8B-B14F-4D97-AF65-F5344CB8AC3E}">
        <p14:creationId xmlns:p14="http://schemas.microsoft.com/office/powerpoint/2010/main" val="677256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a:p>
            <a:pPr marL="0" indent="0">
              <a:buNone/>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33</a:t>
            </a:fld>
            <a:endParaRPr lang="en-US"/>
          </a:p>
        </p:txBody>
      </p:sp>
    </p:spTree>
    <p:extLst>
      <p:ext uri="{BB962C8B-B14F-4D97-AF65-F5344CB8AC3E}">
        <p14:creationId xmlns:p14="http://schemas.microsoft.com/office/powerpoint/2010/main" val="2693649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8A925-A434-4DF4-BC9E-AD8802503B53}" type="slidenum">
              <a:rPr lang="en-US" smtClean="0"/>
              <a:t>3</a:t>
            </a:fld>
            <a:endParaRPr lang="en-US"/>
          </a:p>
        </p:txBody>
      </p:sp>
    </p:spTree>
    <p:extLst>
      <p:ext uri="{BB962C8B-B14F-4D97-AF65-F5344CB8AC3E}">
        <p14:creationId xmlns:p14="http://schemas.microsoft.com/office/powerpoint/2010/main" val="242945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Title:</a:t>
            </a:r>
            <a:r>
              <a:rPr lang="en-US" baseline="0" dirty="0"/>
              <a:t> Being married shows to be a protective factor for NH Whites only; little to no difference for NH Black and Hispanic/Latina </a:t>
            </a: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34</a:t>
            </a:fld>
            <a:endParaRPr lang="en-US"/>
          </a:p>
        </p:txBody>
      </p:sp>
    </p:spTree>
    <p:extLst>
      <p:ext uri="{BB962C8B-B14F-4D97-AF65-F5344CB8AC3E}">
        <p14:creationId xmlns:p14="http://schemas.microsoft.com/office/powerpoint/2010/main" val="1736002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5C789420-F9FA-416A-A223-BF30B0D170EE}" type="slidenum">
              <a:rPr lang="en-US" smtClean="0"/>
              <a:t>35</a:t>
            </a:fld>
            <a:endParaRPr lang="en-US"/>
          </a:p>
        </p:txBody>
      </p:sp>
    </p:spTree>
    <p:extLst>
      <p:ext uri="{BB962C8B-B14F-4D97-AF65-F5344CB8AC3E}">
        <p14:creationId xmlns:p14="http://schemas.microsoft.com/office/powerpoint/2010/main" val="2599953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37</a:t>
            </a:fld>
            <a:endParaRPr lang="en-US"/>
          </a:p>
        </p:txBody>
      </p:sp>
    </p:spTree>
    <p:extLst>
      <p:ext uri="{BB962C8B-B14F-4D97-AF65-F5344CB8AC3E}">
        <p14:creationId xmlns:p14="http://schemas.microsoft.com/office/powerpoint/2010/main" val="3942898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38</a:t>
            </a:fld>
            <a:endParaRPr lang="en-US"/>
          </a:p>
        </p:txBody>
      </p:sp>
    </p:spTree>
    <p:extLst>
      <p:ext uri="{BB962C8B-B14F-4D97-AF65-F5344CB8AC3E}">
        <p14:creationId xmlns:p14="http://schemas.microsoft.com/office/powerpoint/2010/main" val="1899497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39</a:t>
            </a:fld>
            <a:endParaRPr lang="en-US"/>
          </a:p>
        </p:txBody>
      </p:sp>
    </p:spTree>
    <p:extLst>
      <p:ext uri="{BB962C8B-B14F-4D97-AF65-F5344CB8AC3E}">
        <p14:creationId xmlns:p14="http://schemas.microsoft.com/office/powerpoint/2010/main" val="1290907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40</a:t>
            </a:fld>
            <a:endParaRPr lang="en-US"/>
          </a:p>
        </p:txBody>
      </p:sp>
    </p:spTree>
    <p:extLst>
      <p:ext uri="{BB962C8B-B14F-4D97-AF65-F5344CB8AC3E}">
        <p14:creationId xmlns:p14="http://schemas.microsoft.com/office/powerpoint/2010/main" val="1401628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a:p>
            <a:pPr marL="0" indent="0">
              <a:buNone/>
            </a:pPr>
            <a:endParaRPr lang="en-US" baseline="0" dirty="0"/>
          </a:p>
        </p:txBody>
      </p:sp>
      <p:sp>
        <p:nvSpPr>
          <p:cNvPr id="4" name="Slide Number Placeholder 3"/>
          <p:cNvSpPr>
            <a:spLocks noGrp="1"/>
          </p:cNvSpPr>
          <p:nvPr>
            <p:ph type="sldNum" sz="quarter" idx="10"/>
          </p:nvPr>
        </p:nvSpPr>
        <p:spPr/>
        <p:txBody>
          <a:bodyPr/>
          <a:lstStyle/>
          <a:p>
            <a:fld id="{5C789420-F9FA-416A-A223-BF30B0D170EE}" type="slidenum">
              <a:rPr lang="en-US" smtClean="0"/>
              <a:t>41</a:t>
            </a:fld>
            <a:endParaRPr lang="en-US"/>
          </a:p>
        </p:txBody>
      </p:sp>
    </p:spTree>
    <p:extLst>
      <p:ext uri="{BB962C8B-B14F-4D97-AF65-F5344CB8AC3E}">
        <p14:creationId xmlns:p14="http://schemas.microsoft.com/office/powerpoint/2010/main" val="3202573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42</a:t>
            </a:fld>
            <a:endParaRPr lang="en-US"/>
          </a:p>
        </p:txBody>
      </p:sp>
    </p:spTree>
    <p:extLst>
      <p:ext uri="{BB962C8B-B14F-4D97-AF65-F5344CB8AC3E}">
        <p14:creationId xmlns:p14="http://schemas.microsoft.com/office/powerpoint/2010/main" val="2023699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IMR stays relatively the</a:t>
            </a:r>
            <a:r>
              <a:rPr lang="en-US" baseline="0" dirty="0"/>
              <a:t> same for Black and Hispanic populations across all BMI categories, suggesting healthy BMI is not a protective factor in these populations</a:t>
            </a:r>
          </a:p>
          <a:p>
            <a:pPr marL="228600" indent="-228600">
              <a:buAutoNum type="arabicPeriod"/>
            </a:pPr>
            <a:r>
              <a:rPr lang="en-US" baseline="0" dirty="0"/>
              <a:t>White IMR follows a dose-response trend, with IMR steadily increasing as we move from healthy to obese</a:t>
            </a:r>
          </a:p>
          <a:p>
            <a:pPr marL="228600" indent="-228600">
              <a:buAutoNum type="arabicPeriod"/>
            </a:pPr>
            <a:endParaRPr lang="en-US" baseline="0" dirty="0"/>
          </a:p>
          <a:p>
            <a:pPr marL="0" indent="0">
              <a:buNone/>
            </a:pPr>
            <a:r>
              <a:rPr lang="en-US" dirty="0"/>
              <a:t>Alternative Title: Health</a:t>
            </a:r>
            <a:r>
              <a:rPr lang="en-US" baseline="0" dirty="0"/>
              <a:t>y BMI is a protective factor for NH Whites only</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43</a:t>
            </a:fld>
            <a:endParaRPr lang="en-US"/>
          </a:p>
        </p:txBody>
      </p:sp>
    </p:spTree>
    <p:extLst>
      <p:ext uri="{BB962C8B-B14F-4D97-AF65-F5344CB8AC3E}">
        <p14:creationId xmlns:p14="http://schemas.microsoft.com/office/powerpoint/2010/main" val="1442747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44</a:t>
            </a:fld>
            <a:endParaRPr lang="en-US"/>
          </a:p>
        </p:txBody>
      </p:sp>
    </p:spTree>
    <p:extLst>
      <p:ext uri="{BB962C8B-B14F-4D97-AF65-F5344CB8AC3E}">
        <p14:creationId xmlns:p14="http://schemas.microsoft.com/office/powerpoint/2010/main" val="2408003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u="sng" baseline="0" dirty="0"/>
              <a:t>Look for a map for different ethnicities?</a:t>
            </a:r>
          </a:p>
          <a:p>
            <a:pPr marL="0" indent="0">
              <a:buFont typeface="Arial" panose="020B0604020202020204" pitchFamily="34" charset="0"/>
              <a:buNone/>
            </a:pPr>
            <a:endParaRPr lang="en-US" u="sng" baseline="0" dirty="0"/>
          </a:p>
          <a:p>
            <a:pPr marL="0" indent="0">
              <a:buFont typeface="Arial" panose="020B0604020202020204" pitchFamily="34" charset="0"/>
              <a:buNone/>
            </a:pPr>
            <a:r>
              <a:rPr lang="en-US" u="sng" baseline="0" dirty="0"/>
              <a:t>It’s Not Race: </a:t>
            </a:r>
          </a:p>
          <a:p>
            <a:pPr marL="0" indent="0">
              <a:buFont typeface="Arial" panose="020B0604020202020204" pitchFamily="34" charset="0"/>
              <a:buNone/>
            </a:pPr>
            <a:endParaRPr lang="en-US" baseline="0" dirty="0"/>
          </a:p>
          <a:p>
            <a:pPr marL="171450" indent="-171450">
              <a:buFontTx/>
              <a:buChar char="-"/>
            </a:pPr>
            <a:r>
              <a:rPr lang="en-US" baseline="0" dirty="0"/>
              <a:t>It is imperative that we do not see “race”, a social construct, as the risk factor for racial disparities. </a:t>
            </a:r>
          </a:p>
          <a:p>
            <a:pPr marL="171450" indent="-171450">
              <a:buFontTx/>
              <a:buChar char="-"/>
            </a:pPr>
            <a:endParaRPr lang="en-US" baseline="0" dirty="0"/>
          </a:p>
          <a:p>
            <a:pPr marL="171450" indent="-171450">
              <a:buFontTx/>
              <a:buChar char="-"/>
            </a:pPr>
            <a:r>
              <a:rPr lang="en-US" baseline="0" dirty="0"/>
              <a:t>“Race” is actually a measure of exposure to systemic racism, and ultimately, its effects on the body</a:t>
            </a:r>
          </a:p>
          <a:p>
            <a:pPr marL="0" indent="0">
              <a:buFontTx/>
              <a:buNone/>
            </a:pPr>
            <a:endParaRPr lang="en-US" baseline="0" dirty="0"/>
          </a:p>
          <a:p>
            <a:pPr marL="0" indent="0">
              <a:buFontTx/>
              <a:buNone/>
            </a:pPr>
            <a:r>
              <a:rPr lang="en-US" baseline="0" dirty="0"/>
              <a:t>https://sitn.hms.harvard.edu/flash/2017/science-genetics-reshaping-race-debate-21st-century/</a:t>
            </a:r>
          </a:p>
          <a:p>
            <a:pPr marL="0" indent="0">
              <a:buFontTx/>
              <a:buNone/>
            </a:pPr>
            <a:endParaRPr lang="en-US" baseline="0" dirty="0"/>
          </a:p>
          <a:p>
            <a:pPr marL="0" indent="0">
              <a:buFontTx/>
              <a:buNone/>
            </a:pPr>
            <a:r>
              <a:rPr lang="en-US" u="sng" baseline="0" dirty="0"/>
              <a:t>Bibliography: </a:t>
            </a:r>
          </a:p>
          <a:p>
            <a:pPr marL="0" indent="0">
              <a:buFontTx/>
              <a:buNone/>
            </a:pPr>
            <a:endParaRPr lang="en-US" baseline="0" dirty="0"/>
          </a:p>
          <a:p>
            <a:pPr marL="0" indent="0">
              <a:buFontTx/>
              <a:buNone/>
            </a:pPr>
            <a:r>
              <a:rPr lang="en-US" u="sng" baseline="0" dirty="0"/>
              <a:t>Race and Genetics: </a:t>
            </a:r>
          </a:p>
          <a:p>
            <a:pPr marL="0" indent="0">
              <a:buFontTx/>
              <a:buNone/>
            </a:pPr>
            <a:r>
              <a:rPr lang="en-US" u="none" baseline="0" dirty="0" err="1"/>
              <a:t>DeSisto</a:t>
            </a:r>
            <a:r>
              <a:rPr lang="en-US" u="none" baseline="0" dirty="0"/>
              <a:t>, C.L. et al (2018). Deconstructing a Disparity: Explaining Excess Preterm Birth among U.S. born Black Women. </a:t>
            </a:r>
            <a:r>
              <a:rPr lang="en-US" i="1" u="none" baseline="0" dirty="0"/>
              <a:t>Annals of Epidemiology</a:t>
            </a:r>
            <a:r>
              <a:rPr lang="en-US" u="none" baseline="0" dirty="0"/>
              <a:t>, 28 (4), 225-230. </a:t>
            </a:r>
          </a:p>
          <a:p>
            <a:pPr marL="0" indent="0">
              <a:buFontTx/>
              <a:buNone/>
            </a:pPr>
            <a:endParaRPr lang="en-US" u="sng" baseline="0" dirty="0"/>
          </a:p>
          <a:p>
            <a:pPr marL="0" indent="0">
              <a:buFontTx/>
              <a:buNone/>
            </a:pPr>
            <a:r>
              <a:rPr lang="en-US" baseline="0" dirty="0"/>
              <a:t>Gannon, M. (2016). Race is a Social Construct? Scientists Argue: Racial Categories are Weak Proxies for Genetic Diversity and Need to be Phased Out. </a:t>
            </a:r>
            <a:r>
              <a:rPr lang="en-US" i="1" baseline="0" dirty="0"/>
              <a:t>Scientific American</a:t>
            </a:r>
            <a:r>
              <a:rPr lang="en-US" baseline="0" dirty="0"/>
              <a:t>. Live Science</a:t>
            </a:r>
          </a:p>
          <a:p>
            <a:pPr marL="0" indent="0">
              <a:buFontTx/>
              <a:buNone/>
            </a:pPr>
            <a:endParaRPr lang="en-US" baseline="0" dirty="0"/>
          </a:p>
          <a:p>
            <a:pPr marL="0" indent="0">
              <a:buFontTx/>
              <a:buNone/>
            </a:pPr>
            <a:r>
              <a:rPr lang="en-US" baseline="0" dirty="0" err="1"/>
              <a:t>Tukufu</a:t>
            </a:r>
            <a:r>
              <a:rPr lang="en-US" baseline="0" dirty="0"/>
              <a:t>, Z et al. (2015). Race, Methodology, and Social Construction in the Genomic Era. The ANNALS of the American Academy of Political and Social Science, 661(1), 109-127</a:t>
            </a:r>
          </a:p>
          <a:p>
            <a:pPr marL="0" indent="0">
              <a:buFontTx/>
              <a:buNone/>
            </a:pPr>
            <a:endParaRPr lang="en-US" baseline="0" dirty="0"/>
          </a:p>
          <a:p>
            <a:pPr marL="0" indent="0">
              <a:buFontTx/>
              <a:buNone/>
            </a:pPr>
            <a:endParaRPr lang="en-US" baseline="0" dirty="0"/>
          </a:p>
          <a:p>
            <a:pPr marL="0" indent="0">
              <a:buFontTx/>
              <a:buNone/>
            </a:pPr>
            <a:r>
              <a:rPr lang="en-US" u="sng" baseline="0" dirty="0"/>
              <a:t>Systems: </a:t>
            </a:r>
          </a:p>
          <a:p>
            <a:pPr marL="0" indent="0">
              <a:buFontTx/>
              <a:buNone/>
            </a:pPr>
            <a:endParaRPr lang="en-US" u="none" baseline="0" dirty="0"/>
          </a:p>
          <a:p>
            <a:pPr marL="0" indent="0">
              <a:buFontTx/>
              <a:buNone/>
            </a:pPr>
            <a:r>
              <a:rPr lang="en-US" u="none" baseline="0" dirty="0"/>
              <a:t>Bailey, Z. et al (2017). Structural Racism and Health Inequities in the USA: Evidence and Interventions. </a:t>
            </a:r>
            <a:r>
              <a:rPr lang="en-US" i="1" u="none" baseline="0" dirty="0"/>
              <a:t>The Lancet</a:t>
            </a:r>
            <a:r>
              <a:rPr lang="en-US" u="none" baseline="0" dirty="0"/>
              <a:t>, 389 (10077), 1453-1463. </a:t>
            </a:r>
          </a:p>
          <a:p>
            <a:pPr marL="0" indent="0">
              <a:buFontTx/>
              <a:buNone/>
            </a:pPr>
            <a:endParaRPr lang="en-US" u="none" baseline="0" dirty="0"/>
          </a:p>
          <a:p>
            <a:pPr marL="0" indent="0">
              <a:buFontTx/>
              <a:buNone/>
            </a:pPr>
            <a:r>
              <a:rPr lang="en-US" u="none" baseline="0" dirty="0" err="1"/>
              <a:t>Feagin</a:t>
            </a:r>
            <a:r>
              <a:rPr lang="en-US" u="none" baseline="0" dirty="0"/>
              <a:t>, J. &amp; </a:t>
            </a:r>
            <a:r>
              <a:rPr lang="en-US" u="none" baseline="0" dirty="0" err="1"/>
              <a:t>Bennefield</a:t>
            </a:r>
            <a:r>
              <a:rPr lang="en-US" u="none" baseline="0" dirty="0"/>
              <a:t>, Z. (2014). Systemic Racism and U.S. Health Care. </a:t>
            </a:r>
            <a:r>
              <a:rPr lang="en-US" i="1" u="none" baseline="0" dirty="0"/>
              <a:t>Social Science and Medicine</a:t>
            </a:r>
            <a:r>
              <a:rPr lang="en-US" u="none" baseline="0" dirty="0"/>
              <a:t>, 103, 7-14. </a:t>
            </a:r>
          </a:p>
          <a:p>
            <a:pPr marL="0" indent="0">
              <a:buFontTx/>
              <a:buNone/>
            </a:pPr>
            <a:endParaRPr lang="en-US" u="sng" baseline="0" dirty="0"/>
          </a:p>
          <a:p>
            <a:pPr marL="0" indent="0">
              <a:buFontTx/>
              <a:buNone/>
            </a:pPr>
            <a:r>
              <a:rPr lang="en-US" baseline="0" dirty="0"/>
              <a:t> Greer, T.M., </a:t>
            </a:r>
            <a:r>
              <a:rPr lang="en-US" baseline="0" dirty="0" err="1"/>
              <a:t>Brondolo</a:t>
            </a:r>
            <a:r>
              <a:rPr lang="en-US" baseline="0" dirty="0"/>
              <a:t>, E., &amp; Brown, P. (2014). Systemic Racism Moderates Effects of Provider Racial Biases on Adherence to Hypertension Treatment for African Americans. </a:t>
            </a:r>
            <a:r>
              <a:rPr lang="en-US" i="1" baseline="0" dirty="0"/>
              <a:t>Health Psychology</a:t>
            </a:r>
            <a:r>
              <a:rPr lang="en-US" baseline="0" dirty="0"/>
              <a:t>, 33(1), 35-42.</a:t>
            </a:r>
          </a:p>
          <a:p>
            <a:pPr marL="0" indent="0">
              <a:buFontTx/>
              <a:buNone/>
            </a:pPr>
            <a:endParaRPr lang="en-US" baseline="0" dirty="0"/>
          </a:p>
          <a:p>
            <a:pPr marL="0" indent="0">
              <a:buFontTx/>
              <a:buNone/>
            </a:pPr>
            <a:endParaRPr lang="en-US" baseline="0" dirty="0"/>
          </a:p>
          <a:p>
            <a:pPr marL="0" indent="0">
              <a:buFontTx/>
              <a:buNone/>
            </a:pPr>
            <a:endParaRPr lang="en-US" baseline="0" dirty="0"/>
          </a:p>
          <a:p>
            <a:pPr marL="0" indent="0">
              <a:buFontTx/>
              <a:buNone/>
            </a:pPr>
            <a:r>
              <a:rPr lang="en-US" baseline="0" dirty="0"/>
              <a:t> </a:t>
            </a:r>
          </a:p>
        </p:txBody>
      </p:sp>
      <p:sp>
        <p:nvSpPr>
          <p:cNvPr id="4" name="Slide Number Placeholder 3"/>
          <p:cNvSpPr>
            <a:spLocks noGrp="1"/>
          </p:cNvSpPr>
          <p:nvPr>
            <p:ph type="sldNum" sz="quarter" idx="10"/>
          </p:nvPr>
        </p:nvSpPr>
        <p:spPr/>
        <p:txBody>
          <a:bodyPr/>
          <a:lstStyle/>
          <a:p>
            <a:fld id="{9208A925-A434-4DF4-BC9E-AD8802503B53}" type="slidenum">
              <a:rPr lang="en-US" smtClean="0"/>
              <a:t>4</a:t>
            </a:fld>
            <a:endParaRPr lang="en-US"/>
          </a:p>
        </p:txBody>
      </p:sp>
    </p:spTree>
    <p:extLst>
      <p:ext uri="{BB962C8B-B14F-4D97-AF65-F5344CB8AC3E}">
        <p14:creationId xmlns:p14="http://schemas.microsoft.com/office/powerpoint/2010/main" val="1153647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5C789420-F9FA-416A-A223-BF30B0D170EE}" type="slidenum">
              <a:rPr lang="en-US" smtClean="0"/>
              <a:t>45</a:t>
            </a:fld>
            <a:endParaRPr lang="en-US"/>
          </a:p>
        </p:txBody>
      </p:sp>
    </p:spTree>
    <p:extLst>
      <p:ext uri="{BB962C8B-B14F-4D97-AF65-F5344CB8AC3E}">
        <p14:creationId xmlns:p14="http://schemas.microsoft.com/office/powerpoint/2010/main" val="412265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208A925-A434-4DF4-BC9E-AD8802503B53}" type="slidenum">
              <a:rPr lang="en-US" smtClean="0"/>
              <a:t>5</a:t>
            </a:fld>
            <a:endParaRPr lang="en-US"/>
          </a:p>
        </p:txBody>
      </p:sp>
    </p:spTree>
    <p:extLst>
      <p:ext uri="{BB962C8B-B14F-4D97-AF65-F5344CB8AC3E}">
        <p14:creationId xmlns:p14="http://schemas.microsoft.com/office/powerpoint/2010/main" val="120126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8A925-A434-4DF4-BC9E-AD8802503B53}" type="slidenum">
              <a:rPr lang="en-US" smtClean="0"/>
              <a:t>6</a:t>
            </a:fld>
            <a:endParaRPr lang="en-US"/>
          </a:p>
        </p:txBody>
      </p:sp>
    </p:spTree>
    <p:extLst>
      <p:ext uri="{BB962C8B-B14F-4D97-AF65-F5344CB8AC3E}">
        <p14:creationId xmlns:p14="http://schemas.microsoft.com/office/powerpoint/2010/main" val="223059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Baltimore’s hyper-segregated neighborhoods (an area known as the “Black Butterfly”):</a:t>
            </a:r>
          </a:p>
          <a:p>
            <a:endParaRPr lang="en-US" dirty="0"/>
          </a:p>
        </p:txBody>
      </p:sp>
      <p:sp>
        <p:nvSpPr>
          <p:cNvPr id="4" name="Slide Number Placeholder 3"/>
          <p:cNvSpPr>
            <a:spLocks noGrp="1"/>
          </p:cNvSpPr>
          <p:nvPr>
            <p:ph type="sldNum" sz="quarter" idx="5"/>
          </p:nvPr>
        </p:nvSpPr>
        <p:spPr/>
        <p:txBody>
          <a:bodyPr/>
          <a:lstStyle/>
          <a:p>
            <a:fld id="{5C789420-F9FA-416A-A223-BF30B0D170EE}" type="slidenum">
              <a:rPr lang="en-US" smtClean="0"/>
              <a:t>7</a:t>
            </a:fld>
            <a:endParaRPr lang="en-US"/>
          </a:p>
        </p:txBody>
      </p:sp>
    </p:spTree>
    <p:extLst>
      <p:ext uri="{BB962C8B-B14F-4D97-AF65-F5344CB8AC3E}">
        <p14:creationId xmlns:p14="http://schemas.microsoft.com/office/powerpoint/2010/main" val="415481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208A925-A434-4DF4-BC9E-AD8802503B53}" type="slidenum">
              <a:rPr lang="en-US" smtClean="0"/>
              <a:t>8</a:t>
            </a:fld>
            <a:endParaRPr lang="en-US"/>
          </a:p>
        </p:txBody>
      </p:sp>
    </p:spTree>
    <p:extLst>
      <p:ext uri="{BB962C8B-B14F-4D97-AF65-F5344CB8AC3E}">
        <p14:creationId xmlns:p14="http://schemas.microsoft.com/office/powerpoint/2010/main" val="402445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89420-F9FA-416A-A223-BF30B0D170EE}" type="slidenum">
              <a:rPr lang="en-US" smtClean="0"/>
              <a:t>10</a:t>
            </a:fld>
            <a:endParaRPr lang="en-US"/>
          </a:p>
        </p:txBody>
      </p:sp>
    </p:spTree>
    <p:extLst>
      <p:ext uri="{BB962C8B-B14F-4D97-AF65-F5344CB8AC3E}">
        <p14:creationId xmlns:p14="http://schemas.microsoft.com/office/powerpoint/2010/main" val="4230669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98130" y="201079"/>
            <a:ext cx="6468538" cy="1407587"/>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133600"/>
            <a:ext cx="6400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fld id="{8645FFE4-B192-4659-89D6-984BC1848D8C}" type="datetime1">
              <a:rPr lang="en-US" smtClean="0"/>
              <a:t>5/31/2022</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6"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2581193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F4CABF6D-0B41-4C36-86F1-083110DF888D}" type="datetime1">
              <a:rPr lang="en-US" smtClean="0"/>
              <a:t>5/31/2022</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6"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354384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9500" y="-152400"/>
            <a:ext cx="22479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5913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C74880E3-7B97-4B7A-9314-4062750142F0}" type="datetime1">
              <a:rPr lang="en-US" smtClean="0"/>
              <a:t>5/31/2022</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6"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401994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98130" y="201079"/>
            <a:ext cx="6468538" cy="1407587"/>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133600"/>
            <a:ext cx="6400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39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2950" y="230717"/>
            <a:ext cx="6792382" cy="1295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6274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3572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5893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7853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405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04303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997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2950" y="230717"/>
            <a:ext cx="6792382" cy="1295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C7523282-4D1C-4A0E-8B99-FE573907B9F0}" type="datetime1">
              <a:rPr lang="en-US" smtClean="0"/>
              <a:t>5/31/2022</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6"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3621611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333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8894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9500" y="-152400"/>
            <a:ext cx="22479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5913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BD9C8BA7-D25F-43A2-B5D3-E6C33EDBCEB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411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B0DBB06E-AD0B-43CD-AF4F-AD35CCFA5551}" type="datetime1">
              <a:rPr lang="en-US" smtClean="0"/>
              <a:t>5/31/2022</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6"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2874177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9C188133-E463-42EF-AC1E-DF18B2F3F05E}" type="datetime1">
              <a:rPr lang="en-US" smtClean="0"/>
              <a:t>5/31/2022</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7"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371936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39C3F0D0-9494-4BFB-97E1-9A9B54EB7AF1}" type="datetime1">
              <a:rPr lang="en-US" smtClean="0"/>
              <a:t>5/31/2022</a:t>
            </a:fld>
            <a:endParaRPr lang="en-US"/>
          </a:p>
        </p:txBody>
      </p:sp>
      <p:sp>
        <p:nvSpPr>
          <p:cNvPr id="8"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9"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319195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1A7AFDA-4900-4FBB-91CA-FB13CA3B8FCE}" type="datetime1">
              <a:rPr lang="en-US" smtClean="0"/>
              <a:t>5/31/2022</a:t>
            </a:fld>
            <a:endParaRPr lang="en-US"/>
          </a:p>
        </p:txBody>
      </p:sp>
      <p:sp>
        <p:nvSpPr>
          <p:cNvPr id="4"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5"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279601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975ECD8-23FB-4EF0-89F7-4DF48F3C48EA}" type="datetime1">
              <a:rPr lang="en-US" smtClean="0"/>
              <a:t>5/31/2022</a:t>
            </a:fld>
            <a:endParaRPr lang="en-US"/>
          </a:p>
        </p:txBody>
      </p:sp>
      <p:sp>
        <p:nvSpPr>
          <p:cNvPr id="3"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4"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268623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9E93488-4C21-4153-83DB-9B8D827D3259}" type="datetime1">
              <a:rPr lang="en-US" smtClean="0"/>
              <a:t>5/31/2022</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7"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76068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B1732DC-F7AA-47D3-8059-19202C352D91}" type="datetime1">
              <a:rPr lang="en-US" smtClean="0"/>
              <a:t>5/31/2022</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a:t>Property of Baltimore City Health Department. Data Source: BCHD Analysis of DHMH Vital Statistics. </a:t>
            </a:r>
          </a:p>
        </p:txBody>
      </p:sp>
      <p:sp>
        <p:nvSpPr>
          <p:cNvPr id="7" name="Rectangle 6"/>
          <p:cNvSpPr>
            <a:spLocks noGrp="1" noChangeArrowheads="1"/>
          </p:cNvSpPr>
          <p:nvPr>
            <p:ph type="sldNum" sz="quarter" idx="12"/>
          </p:nvPr>
        </p:nvSpPr>
        <p:spPr>
          <a:ln/>
        </p:spPr>
        <p:txBody>
          <a:bodyPr/>
          <a:lstStyle>
            <a:lvl1pPr>
              <a:defRPr/>
            </a:lvl1pPr>
          </a:lstStyle>
          <a:p>
            <a:fld id="{6BBAEAA0-525C-48B4-AC7B-FAB915CC7C7F}" type="slidenum">
              <a:rPr lang="en-US" smtClean="0"/>
              <a:t>‹#›</a:t>
            </a:fld>
            <a:endParaRPr lang="en-US"/>
          </a:p>
        </p:txBody>
      </p:sp>
    </p:spTree>
    <p:extLst>
      <p:ext uri="{BB962C8B-B14F-4D97-AF65-F5344CB8AC3E}">
        <p14:creationId xmlns:p14="http://schemas.microsoft.com/office/powerpoint/2010/main" val="96538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fld id="{0A38A573-E7A4-42AF-A8C8-C77B8FF589B0}" type="datetime1">
              <a:rPr lang="en-US" smtClean="0"/>
              <a:t>5/31/2022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r>
              <a:rPr lang="en-US"/>
              <a:t>Property of Baltimore City Health Department. Data Source: BCHD Analysis of DHMH Vital Statistics. </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fld id="{6BBAEAA0-525C-48B4-AC7B-FAB915CC7C7F}" type="slidenum">
              <a:rPr lang="en-US" smtClean="0"/>
              <a:t>‹#›</a:t>
            </a:fld>
            <a:endParaRPr lang="en-US"/>
          </a:p>
        </p:txBody>
      </p:sp>
      <p:sp>
        <p:nvSpPr>
          <p:cNvPr id="2" name="Rectangle 8"/>
          <p:cNvSpPr>
            <a:spLocks noChangeArrowheads="1"/>
          </p:cNvSpPr>
          <p:nvPr/>
        </p:nvSpPr>
        <p:spPr bwMode="auto">
          <a:xfrm flipV="1">
            <a:off x="2184400" y="1235075"/>
            <a:ext cx="7086600" cy="44450"/>
          </a:xfrm>
          <a:prstGeom prst="rect">
            <a:avLst/>
          </a:prstGeom>
          <a:solidFill>
            <a:srgbClr val="5A4099"/>
          </a:solidFill>
          <a:ln w="9525">
            <a:noFill/>
            <a:miter lim="800000"/>
            <a:headEnd/>
            <a:tailEnd/>
          </a:ln>
        </p:spPr>
        <p:txBody>
          <a:bodyPr wrap="none" anchor="ctr"/>
          <a:lstStyle/>
          <a:p>
            <a:pPr>
              <a:defRPr/>
            </a:pPr>
            <a:endParaRPr lang="en-US" sz="2400">
              <a:solidFill>
                <a:prstClr val="black"/>
              </a:solidFill>
            </a:endParaRPr>
          </a:p>
        </p:txBody>
      </p:sp>
      <p:sp>
        <p:nvSpPr>
          <p:cNvPr id="1031" name="Rectangle 11"/>
          <p:cNvSpPr>
            <a:spLocks noChangeArrowheads="1"/>
          </p:cNvSpPr>
          <p:nvPr/>
        </p:nvSpPr>
        <p:spPr bwMode="auto">
          <a:xfrm>
            <a:off x="0" y="1325563"/>
            <a:ext cx="9144000" cy="46037"/>
          </a:xfrm>
          <a:prstGeom prst="rect">
            <a:avLst/>
          </a:prstGeom>
          <a:solidFill>
            <a:srgbClr val="ED1556"/>
          </a:solidFill>
          <a:ln w="9525">
            <a:noFill/>
            <a:miter lim="800000"/>
            <a:headEnd/>
            <a:tailEnd/>
          </a:ln>
        </p:spPr>
        <p:txBody>
          <a:bodyPr wrap="none" anchor="ctr"/>
          <a:lstStyle/>
          <a:p>
            <a:pPr>
              <a:defRPr/>
            </a:pPr>
            <a:endParaRPr lang="en-US" sz="2400">
              <a:solidFill>
                <a:prstClr val="black"/>
              </a:solidFill>
            </a:endParaRPr>
          </a:p>
        </p:txBody>
      </p:sp>
      <p:sp>
        <p:nvSpPr>
          <p:cNvPr id="1032" name="Rectangle 12"/>
          <p:cNvSpPr>
            <a:spLocks noGrp="1" noChangeArrowheads="1"/>
          </p:cNvSpPr>
          <p:nvPr>
            <p:ph type="title"/>
          </p:nvPr>
        </p:nvSpPr>
        <p:spPr bwMode="auto">
          <a:xfrm>
            <a:off x="2006600" y="252413"/>
            <a:ext cx="66929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3" name="Picture 11" descr="Bmore logo lg.png                                              004CBE13Macintosh HD                   C10FC1A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450" y="622300"/>
            <a:ext cx="204787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0212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l" rtl="0" eaLnBrk="1" fontAlgn="base" hangingPunct="1">
        <a:spcBef>
          <a:spcPct val="0"/>
        </a:spcBef>
        <a:spcAft>
          <a:spcPct val="0"/>
        </a:spcAft>
        <a:defRPr sz="3200" b="1">
          <a:solidFill>
            <a:srgbClr val="472B87"/>
          </a:solidFill>
          <a:latin typeface="+mj-lt"/>
          <a:ea typeface="ＭＳ Ｐゴシック" charset="0"/>
          <a:cs typeface="ＭＳ Ｐゴシック" charset="0"/>
        </a:defRPr>
      </a:lvl1pPr>
      <a:lvl2pPr algn="l" rtl="0" eaLnBrk="1" fontAlgn="base" hangingPunct="1">
        <a:spcBef>
          <a:spcPct val="0"/>
        </a:spcBef>
        <a:spcAft>
          <a:spcPct val="0"/>
        </a:spcAft>
        <a:defRPr sz="3200" b="1">
          <a:solidFill>
            <a:srgbClr val="472B87"/>
          </a:solidFill>
          <a:latin typeface="Times" charset="0"/>
          <a:ea typeface="ＭＳ Ｐゴシック" charset="0"/>
          <a:cs typeface="ＭＳ Ｐゴシック" charset="0"/>
        </a:defRPr>
      </a:lvl2pPr>
      <a:lvl3pPr algn="l" rtl="0" eaLnBrk="1" fontAlgn="base" hangingPunct="1">
        <a:spcBef>
          <a:spcPct val="0"/>
        </a:spcBef>
        <a:spcAft>
          <a:spcPct val="0"/>
        </a:spcAft>
        <a:defRPr sz="3200" b="1">
          <a:solidFill>
            <a:srgbClr val="472B87"/>
          </a:solidFill>
          <a:latin typeface="Times" charset="0"/>
          <a:ea typeface="ＭＳ Ｐゴシック" charset="0"/>
          <a:cs typeface="ＭＳ Ｐゴシック" charset="0"/>
        </a:defRPr>
      </a:lvl3pPr>
      <a:lvl4pPr algn="l" rtl="0" eaLnBrk="1" fontAlgn="base" hangingPunct="1">
        <a:spcBef>
          <a:spcPct val="0"/>
        </a:spcBef>
        <a:spcAft>
          <a:spcPct val="0"/>
        </a:spcAft>
        <a:defRPr sz="3200" b="1">
          <a:solidFill>
            <a:srgbClr val="472B87"/>
          </a:solidFill>
          <a:latin typeface="Times" charset="0"/>
          <a:ea typeface="ＭＳ Ｐゴシック" charset="0"/>
          <a:cs typeface="ＭＳ Ｐゴシック" charset="0"/>
        </a:defRPr>
      </a:lvl4pPr>
      <a:lvl5pPr algn="l" rtl="0" eaLnBrk="1" fontAlgn="base" hangingPunct="1">
        <a:spcBef>
          <a:spcPct val="0"/>
        </a:spcBef>
        <a:spcAft>
          <a:spcPct val="0"/>
        </a:spcAft>
        <a:defRPr sz="3200" b="1">
          <a:solidFill>
            <a:srgbClr val="472B87"/>
          </a:solidFill>
          <a:latin typeface="Times"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tx2"/>
          </a:solidFill>
          <a:latin typeface="Times" charset="0"/>
        </a:defRPr>
      </a:lvl6pPr>
      <a:lvl7pPr marL="914400" algn="l" rtl="0" eaLnBrk="1" fontAlgn="base" hangingPunct="1">
        <a:spcBef>
          <a:spcPct val="0"/>
        </a:spcBef>
        <a:spcAft>
          <a:spcPct val="0"/>
        </a:spcAft>
        <a:defRPr sz="3200">
          <a:solidFill>
            <a:schemeClr val="tx2"/>
          </a:solidFill>
          <a:latin typeface="Times" charset="0"/>
        </a:defRPr>
      </a:lvl7pPr>
      <a:lvl8pPr marL="1371600" algn="l" rtl="0" eaLnBrk="1" fontAlgn="base" hangingPunct="1">
        <a:spcBef>
          <a:spcPct val="0"/>
        </a:spcBef>
        <a:spcAft>
          <a:spcPct val="0"/>
        </a:spcAft>
        <a:defRPr sz="3200">
          <a:solidFill>
            <a:schemeClr val="tx2"/>
          </a:solidFill>
          <a:latin typeface="Times" charset="0"/>
        </a:defRPr>
      </a:lvl8pPr>
      <a:lvl9pPr marL="1828800" algn="l" rtl="0" eaLnBrk="1" fontAlgn="base" hangingPunct="1">
        <a:spcBef>
          <a:spcPct val="0"/>
        </a:spcBef>
        <a:spcAft>
          <a:spcPct val="0"/>
        </a:spcAft>
        <a:defRPr sz="3200">
          <a:solidFill>
            <a:schemeClr val="tx2"/>
          </a:solidFill>
          <a:latin typeface="Times"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fld id="{113D9D8F-8328-4431-B6D1-C6580587CAA3}" type="datetimeFigureOut">
              <a:rPr lang="en-US" smtClean="0">
                <a:solidFill>
                  <a:prstClr val="black"/>
                </a:solidFill>
              </a:rPr>
              <a:pPr/>
              <a:t>5/31/2022</a:t>
            </a:fld>
            <a:endParaRPr lang="en-US">
              <a:solidFill>
                <a:prstClr val="black"/>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endParaRPr lang="en-US">
              <a:solidFill>
                <a:prstClr val="black"/>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fld id="{BD9C8BA7-D25F-43A2-B5D3-E6C33EDBCEB1}" type="slidenum">
              <a:rPr lang="en-US" smtClean="0">
                <a:solidFill>
                  <a:prstClr val="black"/>
                </a:solidFill>
              </a:rPr>
              <a:pPr/>
              <a:t>‹#›</a:t>
            </a:fld>
            <a:endParaRPr lang="en-US">
              <a:solidFill>
                <a:prstClr val="black"/>
              </a:solidFill>
            </a:endParaRPr>
          </a:p>
        </p:txBody>
      </p:sp>
      <p:sp>
        <p:nvSpPr>
          <p:cNvPr id="2" name="Rectangle 8"/>
          <p:cNvSpPr>
            <a:spLocks noChangeArrowheads="1"/>
          </p:cNvSpPr>
          <p:nvPr/>
        </p:nvSpPr>
        <p:spPr bwMode="auto">
          <a:xfrm flipV="1">
            <a:off x="2184400" y="1235075"/>
            <a:ext cx="7086600" cy="44450"/>
          </a:xfrm>
          <a:prstGeom prst="rect">
            <a:avLst/>
          </a:prstGeom>
          <a:solidFill>
            <a:srgbClr val="5A4099"/>
          </a:solidFill>
          <a:ln w="9525">
            <a:noFill/>
            <a:miter lim="800000"/>
            <a:headEnd/>
            <a:tailEnd/>
          </a:ln>
        </p:spPr>
        <p:txBody>
          <a:bodyPr wrap="none" anchor="ctr"/>
          <a:lstStyle/>
          <a:p>
            <a:pPr>
              <a:defRPr/>
            </a:pPr>
            <a:endParaRPr lang="en-US" sz="2400">
              <a:solidFill>
                <a:prstClr val="black"/>
              </a:solidFill>
            </a:endParaRPr>
          </a:p>
        </p:txBody>
      </p:sp>
      <p:sp>
        <p:nvSpPr>
          <p:cNvPr id="1031" name="Rectangle 11"/>
          <p:cNvSpPr>
            <a:spLocks noChangeArrowheads="1"/>
          </p:cNvSpPr>
          <p:nvPr/>
        </p:nvSpPr>
        <p:spPr bwMode="auto">
          <a:xfrm>
            <a:off x="0" y="1325563"/>
            <a:ext cx="9144000" cy="46037"/>
          </a:xfrm>
          <a:prstGeom prst="rect">
            <a:avLst/>
          </a:prstGeom>
          <a:solidFill>
            <a:srgbClr val="ED1556"/>
          </a:solidFill>
          <a:ln w="9525">
            <a:noFill/>
            <a:miter lim="800000"/>
            <a:headEnd/>
            <a:tailEnd/>
          </a:ln>
        </p:spPr>
        <p:txBody>
          <a:bodyPr wrap="none" anchor="ctr"/>
          <a:lstStyle/>
          <a:p>
            <a:pPr>
              <a:defRPr/>
            </a:pPr>
            <a:endParaRPr lang="en-US" sz="2400">
              <a:solidFill>
                <a:prstClr val="black"/>
              </a:solidFill>
            </a:endParaRPr>
          </a:p>
        </p:txBody>
      </p:sp>
      <p:sp>
        <p:nvSpPr>
          <p:cNvPr id="1032" name="Rectangle 12"/>
          <p:cNvSpPr>
            <a:spLocks noGrp="1" noChangeArrowheads="1"/>
          </p:cNvSpPr>
          <p:nvPr>
            <p:ph type="title"/>
          </p:nvPr>
        </p:nvSpPr>
        <p:spPr bwMode="auto">
          <a:xfrm>
            <a:off x="2006600" y="252413"/>
            <a:ext cx="66929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3" name="Picture 11" descr="Bmore logo lg.png                                              004CBE13Macintosh HD                   C10FC1A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450" y="622300"/>
            <a:ext cx="204787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4607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fontAlgn="base" hangingPunct="1">
        <a:spcBef>
          <a:spcPct val="0"/>
        </a:spcBef>
        <a:spcAft>
          <a:spcPct val="0"/>
        </a:spcAft>
        <a:defRPr sz="3200" b="1">
          <a:solidFill>
            <a:srgbClr val="472B87"/>
          </a:solidFill>
          <a:latin typeface="+mj-lt"/>
          <a:ea typeface="ＭＳ Ｐゴシック" charset="0"/>
          <a:cs typeface="ＭＳ Ｐゴシック" charset="0"/>
        </a:defRPr>
      </a:lvl1pPr>
      <a:lvl2pPr algn="l" rtl="0" eaLnBrk="1" fontAlgn="base" hangingPunct="1">
        <a:spcBef>
          <a:spcPct val="0"/>
        </a:spcBef>
        <a:spcAft>
          <a:spcPct val="0"/>
        </a:spcAft>
        <a:defRPr sz="3200" b="1">
          <a:solidFill>
            <a:srgbClr val="472B87"/>
          </a:solidFill>
          <a:latin typeface="Times" charset="0"/>
          <a:ea typeface="ＭＳ Ｐゴシック" charset="0"/>
          <a:cs typeface="ＭＳ Ｐゴシック" charset="0"/>
        </a:defRPr>
      </a:lvl2pPr>
      <a:lvl3pPr algn="l" rtl="0" eaLnBrk="1" fontAlgn="base" hangingPunct="1">
        <a:spcBef>
          <a:spcPct val="0"/>
        </a:spcBef>
        <a:spcAft>
          <a:spcPct val="0"/>
        </a:spcAft>
        <a:defRPr sz="3200" b="1">
          <a:solidFill>
            <a:srgbClr val="472B87"/>
          </a:solidFill>
          <a:latin typeface="Times" charset="0"/>
          <a:ea typeface="ＭＳ Ｐゴシック" charset="0"/>
          <a:cs typeface="ＭＳ Ｐゴシック" charset="0"/>
        </a:defRPr>
      </a:lvl3pPr>
      <a:lvl4pPr algn="l" rtl="0" eaLnBrk="1" fontAlgn="base" hangingPunct="1">
        <a:spcBef>
          <a:spcPct val="0"/>
        </a:spcBef>
        <a:spcAft>
          <a:spcPct val="0"/>
        </a:spcAft>
        <a:defRPr sz="3200" b="1">
          <a:solidFill>
            <a:srgbClr val="472B87"/>
          </a:solidFill>
          <a:latin typeface="Times" charset="0"/>
          <a:ea typeface="ＭＳ Ｐゴシック" charset="0"/>
          <a:cs typeface="ＭＳ Ｐゴシック" charset="0"/>
        </a:defRPr>
      </a:lvl4pPr>
      <a:lvl5pPr algn="l" rtl="0" eaLnBrk="1" fontAlgn="base" hangingPunct="1">
        <a:spcBef>
          <a:spcPct val="0"/>
        </a:spcBef>
        <a:spcAft>
          <a:spcPct val="0"/>
        </a:spcAft>
        <a:defRPr sz="3200" b="1">
          <a:solidFill>
            <a:srgbClr val="472B87"/>
          </a:solidFill>
          <a:latin typeface="Times"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tx2"/>
          </a:solidFill>
          <a:latin typeface="Times" charset="0"/>
        </a:defRPr>
      </a:lvl6pPr>
      <a:lvl7pPr marL="914400" algn="l" rtl="0" eaLnBrk="1" fontAlgn="base" hangingPunct="1">
        <a:spcBef>
          <a:spcPct val="0"/>
        </a:spcBef>
        <a:spcAft>
          <a:spcPct val="0"/>
        </a:spcAft>
        <a:defRPr sz="3200">
          <a:solidFill>
            <a:schemeClr val="tx2"/>
          </a:solidFill>
          <a:latin typeface="Times" charset="0"/>
        </a:defRPr>
      </a:lvl7pPr>
      <a:lvl8pPr marL="1371600" algn="l" rtl="0" eaLnBrk="1" fontAlgn="base" hangingPunct="1">
        <a:spcBef>
          <a:spcPct val="0"/>
        </a:spcBef>
        <a:spcAft>
          <a:spcPct val="0"/>
        </a:spcAft>
        <a:defRPr sz="3200">
          <a:solidFill>
            <a:schemeClr val="tx2"/>
          </a:solidFill>
          <a:latin typeface="Times" charset="0"/>
        </a:defRPr>
      </a:lvl8pPr>
      <a:lvl9pPr marL="1828800" algn="l" rtl="0" eaLnBrk="1" fontAlgn="base" hangingPunct="1">
        <a:spcBef>
          <a:spcPct val="0"/>
        </a:spcBef>
        <a:spcAft>
          <a:spcPct val="0"/>
        </a:spcAft>
        <a:defRPr sz="3200">
          <a:solidFill>
            <a:schemeClr val="tx2"/>
          </a:solidFill>
          <a:latin typeface="Times"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6.wmf"/></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chart" Target="../charts/chart17.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2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enome.gov/human-genome-projec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981200"/>
            <a:ext cx="8458200" cy="2362200"/>
          </a:xfrm>
        </p:spPr>
        <p:txBody>
          <a:bodyPr>
            <a:noAutofit/>
          </a:bodyPr>
          <a:lstStyle/>
          <a:p>
            <a:pPr algn="ctr"/>
            <a:r>
              <a:rPr lang="en-US" sz="4400" dirty="0"/>
              <a:t>Maternal &amp; Infant Health: </a:t>
            </a:r>
            <a:br>
              <a:rPr lang="en-US" sz="4400" dirty="0"/>
            </a:br>
            <a:r>
              <a:rPr lang="en-US" sz="4400" dirty="0"/>
              <a:t>A Closer Look by Race/Ethnicity </a:t>
            </a:r>
            <a:br>
              <a:rPr lang="en-US" sz="4400" dirty="0"/>
            </a:br>
            <a:r>
              <a:rPr lang="en-US" sz="3600" dirty="0"/>
              <a:t>Baltimore City 2013-2017</a:t>
            </a:r>
          </a:p>
        </p:txBody>
      </p:sp>
      <p:sp>
        <p:nvSpPr>
          <p:cNvPr id="3" name="Subtitle 2"/>
          <p:cNvSpPr>
            <a:spLocks noGrp="1"/>
          </p:cNvSpPr>
          <p:nvPr>
            <p:ph type="subTitle" idx="1"/>
          </p:nvPr>
        </p:nvSpPr>
        <p:spPr>
          <a:xfrm>
            <a:off x="2508390" y="4343400"/>
            <a:ext cx="4419600" cy="1234440"/>
          </a:xfrm>
        </p:spPr>
        <p:txBody>
          <a:bodyPr>
            <a:noAutofit/>
          </a:bodyPr>
          <a:lstStyle/>
          <a:p>
            <a:pPr algn="ctr"/>
            <a:endParaRPr lang="en-US" sz="1600" dirty="0"/>
          </a:p>
          <a:p>
            <a:pPr algn="ctr"/>
            <a:r>
              <a:rPr lang="en-US" sz="1600" dirty="0"/>
              <a:t> Bureau of Maternal and Child Health </a:t>
            </a:r>
          </a:p>
          <a:p>
            <a:pPr algn="ctr"/>
            <a:r>
              <a:rPr lang="en-US" sz="1600" dirty="0"/>
              <a:t>Division of Youth Wellness &amp; Community Health </a:t>
            </a:r>
          </a:p>
          <a:p>
            <a:pPr algn="ctr"/>
            <a:r>
              <a:rPr lang="en-US" sz="1600" dirty="0"/>
              <a:t>Baltimore City Health Department </a:t>
            </a:r>
          </a:p>
        </p:txBody>
      </p:sp>
      <p:sp>
        <p:nvSpPr>
          <p:cNvPr id="4" name="Footer Placeholder 3"/>
          <p:cNvSpPr>
            <a:spLocks noGrp="1"/>
          </p:cNvSpPr>
          <p:nvPr>
            <p:ph type="ftr" sz="quarter" idx="11"/>
          </p:nvPr>
        </p:nvSpPr>
        <p:spPr>
          <a:xfrm>
            <a:off x="1170164" y="6019800"/>
            <a:ext cx="7162800" cy="365125"/>
          </a:xfrm>
        </p:spPr>
        <p:txBody>
          <a:bodyPr/>
          <a:lstStyle/>
          <a:p>
            <a:r>
              <a:rPr lang="en-US" dirty="0"/>
              <a:t>Property of Baltimore City Health Department. </a:t>
            </a:r>
          </a:p>
          <a:p>
            <a:r>
              <a:rPr lang="en-US" dirty="0"/>
              <a:t>Data Source: BCHD Analysis of DHMH Vital Statistics. </a:t>
            </a:r>
          </a:p>
        </p:txBody>
      </p:sp>
    </p:spTree>
    <p:extLst>
      <p:ext uri="{BB962C8B-B14F-4D97-AF65-F5344CB8AC3E}">
        <p14:creationId xmlns:p14="http://schemas.microsoft.com/office/powerpoint/2010/main" val="2093545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5979583" cy="1143000"/>
          </a:xfrm>
        </p:spPr>
        <p:txBody>
          <a:bodyPr>
            <a:noAutofit/>
          </a:bodyPr>
          <a:lstStyle/>
          <a:p>
            <a:r>
              <a:rPr lang="en-US" sz="3600" dirty="0"/>
              <a:t>Data Source: Linked</a:t>
            </a:r>
            <a:br>
              <a:rPr lang="en-US" sz="3600" dirty="0"/>
            </a:br>
            <a:r>
              <a:rPr lang="en-US" sz="3600" dirty="0"/>
              <a:t>Birth &amp; Death Records</a:t>
            </a:r>
          </a:p>
        </p:txBody>
      </p:sp>
      <p:sp>
        <p:nvSpPr>
          <p:cNvPr id="3" name="Content Placeholder 2"/>
          <p:cNvSpPr>
            <a:spLocks noGrp="1"/>
          </p:cNvSpPr>
          <p:nvPr>
            <p:ph idx="1"/>
          </p:nvPr>
        </p:nvSpPr>
        <p:spPr>
          <a:xfrm>
            <a:off x="457200" y="1295400"/>
            <a:ext cx="8229600" cy="5029200"/>
          </a:xfrm>
        </p:spPr>
        <p:txBody>
          <a:bodyPr/>
          <a:lstStyle/>
          <a:p>
            <a:endParaRPr lang="en-US" sz="1800" dirty="0"/>
          </a:p>
          <a:p>
            <a:r>
              <a:rPr lang="en-US" sz="1800" dirty="0"/>
              <a:t>Data from 2013-2016 birth certificates were linked with data from 2013-2017 death certificates for this analysis, Baltimore City Residents only</a:t>
            </a:r>
          </a:p>
          <a:p>
            <a:pPr marL="0" indent="0">
              <a:buNone/>
            </a:pPr>
            <a:endParaRPr lang="en-US" dirty="0"/>
          </a:p>
        </p:txBody>
      </p:sp>
      <p:sp>
        <p:nvSpPr>
          <p:cNvPr id="4" name="Footer Placeholder 3"/>
          <p:cNvSpPr>
            <a:spLocks noGrp="1"/>
          </p:cNvSpPr>
          <p:nvPr>
            <p:ph type="ftr" sz="quarter" idx="11"/>
          </p:nvPr>
        </p:nvSpPr>
        <p:spPr>
          <a:xfrm>
            <a:off x="1219201" y="6356350"/>
            <a:ext cx="6970182" cy="365125"/>
          </a:xfrm>
        </p:spPr>
        <p:txBody>
          <a:bodyPr/>
          <a:lstStyle/>
          <a:p>
            <a:r>
              <a:rPr lang="en-US" dirty="0"/>
              <a:t>Property of Baltimore City Health Department. </a:t>
            </a:r>
          </a:p>
          <a:p>
            <a:r>
              <a:rPr lang="en-US" dirty="0"/>
              <a:t>Data Source: BCHD Analysis of DHMH Vital Statistics. </a:t>
            </a:r>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286000"/>
            <a:ext cx="2819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2286000"/>
            <a:ext cx="3379788"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Line 9"/>
          <p:cNvSpPr>
            <a:spLocks noChangeShapeType="1"/>
          </p:cNvSpPr>
          <p:nvPr/>
        </p:nvSpPr>
        <p:spPr bwMode="auto">
          <a:xfrm>
            <a:off x="3886200" y="4170218"/>
            <a:ext cx="685800" cy="0"/>
          </a:xfrm>
          <a:prstGeom prst="line">
            <a:avLst/>
          </a:prstGeom>
          <a:noFill/>
          <a:ln w="50800">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7" descr="bchd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823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91" y="381000"/>
            <a:ext cx="8229600" cy="1143000"/>
          </a:xfrm>
        </p:spPr>
        <p:txBody>
          <a:bodyPr/>
          <a:lstStyle/>
          <a:p>
            <a:pPr algn="ctr"/>
            <a:r>
              <a:rPr lang="en-US" sz="3600" dirty="0"/>
              <a:t>Definitions</a:t>
            </a:r>
          </a:p>
        </p:txBody>
      </p:sp>
      <p:sp>
        <p:nvSpPr>
          <p:cNvPr id="3" name="Content Placeholder 2"/>
          <p:cNvSpPr>
            <a:spLocks noGrp="1"/>
          </p:cNvSpPr>
          <p:nvPr>
            <p:ph idx="1"/>
          </p:nvPr>
        </p:nvSpPr>
        <p:spPr>
          <a:xfrm>
            <a:off x="665691" y="1756276"/>
            <a:ext cx="7772400" cy="4114800"/>
          </a:xfrm>
        </p:spPr>
        <p:txBody>
          <a:bodyPr>
            <a:normAutofit fontScale="77500" lnSpcReduction="20000"/>
          </a:bodyPr>
          <a:lstStyle/>
          <a:p>
            <a:pPr>
              <a:buFont typeface="Arial" panose="020B0604020202020204" pitchFamily="34" charset="0"/>
              <a:buChar char="•"/>
            </a:pPr>
            <a:r>
              <a:rPr lang="en-US" sz="2800" b="1" dirty="0"/>
              <a:t>Infant Mortality:</a:t>
            </a:r>
            <a:r>
              <a:rPr lang="en-US" sz="2800" dirty="0"/>
              <a:t> Death occurring between birth to under 1 year of age </a:t>
            </a:r>
          </a:p>
          <a:p>
            <a:pPr marL="0" indent="0">
              <a:buNone/>
            </a:pPr>
            <a:endParaRPr lang="en-US" sz="2800" dirty="0"/>
          </a:p>
          <a:p>
            <a:pPr>
              <a:buFont typeface="Arial" panose="020B0604020202020204" pitchFamily="34" charset="0"/>
              <a:buChar char="•"/>
            </a:pPr>
            <a:r>
              <a:rPr lang="en-US" sz="2800" b="1" dirty="0"/>
              <a:t>Neonatal death</a:t>
            </a:r>
            <a:r>
              <a:rPr lang="en-US" sz="2800" dirty="0"/>
              <a:t>: Death occurring between birth and under 28 days of age</a:t>
            </a:r>
          </a:p>
          <a:p>
            <a:pPr>
              <a:buFont typeface="Arial" panose="020B0604020202020204" pitchFamily="34" charset="0"/>
              <a:buChar char="•"/>
            </a:pPr>
            <a:endParaRPr lang="en-US" sz="2800" dirty="0"/>
          </a:p>
          <a:p>
            <a:pPr>
              <a:buFont typeface="Arial" panose="020B0604020202020204" pitchFamily="34" charset="0"/>
              <a:buChar char="•"/>
            </a:pPr>
            <a:r>
              <a:rPr lang="en-US" sz="2800" b="1" dirty="0"/>
              <a:t>Post-Neonatal death</a:t>
            </a:r>
            <a:r>
              <a:rPr lang="en-US" sz="2800" dirty="0"/>
              <a:t>: Death occurring between 28 days and under 1 year of age</a:t>
            </a:r>
          </a:p>
          <a:p>
            <a:pPr>
              <a:buFont typeface="Arial" panose="020B0604020202020204" pitchFamily="34" charset="0"/>
              <a:buChar char="•"/>
            </a:pPr>
            <a:endParaRPr lang="en-US" sz="2800" dirty="0"/>
          </a:p>
          <a:p>
            <a:pPr>
              <a:buFont typeface="Arial" panose="020B0604020202020204" pitchFamily="34" charset="0"/>
              <a:buChar char="•"/>
            </a:pPr>
            <a:r>
              <a:rPr lang="en-US" sz="2800" b="1" dirty="0"/>
              <a:t>Sleep-Related Infant death</a:t>
            </a:r>
            <a:r>
              <a:rPr lang="en-US" sz="2800" dirty="0"/>
              <a:t>: Infant death due to Sudden Infant Death Syndrome (SIDS), Accidental Asphyxiation or suffocation in bed (ASSB), or Unknown cause associated with infant sleep</a:t>
            </a:r>
          </a:p>
          <a:p>
            <a:endParaRPr lang="en-US" sz="2800" dirty="0"/>
          </a:p>
          <a:p>
            <a:endParaRPr lang="en-US" sz="2800" b="1" dirty="0"/>
          </a:p>
          <a:p>
            <a:endParaRPr lang="en-US" dirty="0"/>
          </a:p>
        </p:txBody>
      </p:sp>
      <p:sp>
        <p:nvSpPr>
          <p:cNvPr id="4" name="Footer Placeholder 3"/>
          <p:cNvSpPr>
            <a:spLocks noGrp="1"/>
          </p:cNvSpPr>
          <p:nvPr>
            <p:ph type="ftr" sz="quarter" idx="11"/>
          </p:nvPr>
        </p:nvSpPr>
        <p:spPr>
          <a:xfrm>
            <a:off x="1219199" y="6356350"/>
            <a:ext cx="6970183" cy="365125"/>
          </a:xfrm>
        </p:spPr>
        <p:txBody>
          <a:bodyPr/>
          <a:lstStyle/>
          <a:p>
            <a:r>
              <a:rPr lang="en-US"/>
              <a:t>Property of Baltimore City Health Department. Data Source: BCHD Analysis of DHMH Vital Statistics. </a:t>
            </a:r>
            <a:endParaRPr lang="en-US" dirty="0"/>
          </a:p>
        </p:txBody>
      </p:sp>
      <p:pic>
        <p:nvPicPr>
          <p:cNvPr id="5" name="Picture 7" descr="bchd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277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4291" y="2724397"/>
            <a:ext cx="7772400" cy="4114800"/>
          </a:xfrm>
        </p:spPr>
        <p:txBody>
          <a:bodyPr>
            <a:normAutofit/>
          </a:bodyPr>
          <a:lstStyle/>
          <a:p>
            <a:pPr marL="0" indent="0" algn="ctr">
              <a:buNone/>
            </a:pPr>
            <a:r>
              <a:rPr lang="en-US" sz="8000" dirty="0">
                <a:solidFill>
                  <a:srgbClr val="7030A0"/>
                </a:solidFill>
              </a:rPr>
              <a:t>Background</a:t>
            </a:r>
          </a:p>
        </p:txBody>
      </p:sp>
      <p:sp>
        <p:nvSpPr>
          <p:cNvPr id="4" name="Footer Placeholder 3"/>
          <p:cNvSpPr>
            <a:spLocks noGrp="1"/>
          </p:cNvSpPr>
          <p:nvPr>
            <p:ph type="ftr" sz="quarter" idx="11"/>
          </p:nvPr>
        </p:nvSpPr>
        <p:spPr>
          <a:xfrm>
            <a:off x="1219200" y="6248400"/>
            <a:ext cx="6781800" cy="473075"/>
          </a:xfrm>
        </p:spPr>
        <p:txBody>
          <a:bodyPr/>
          <a:lstStyle/>
          <a:p>
            <a:r>
              <a:rPr lang="en-US" dirty="0"/>
              <a:t>Property of Baltimore City Health Department. </a:t>
            </a:r>
          </a:p>
          <a:p>
            <a:r>
              <a:rPr lang="en-US" dirty="0"/>
              <a:t>Data Source: BCHD Analysis of DHMH Vital Statistics. </a:t>
            </a:r>
          </a:p>
        </p:txBody>
      </p:sp>
      <p:pic>
        <p:nvPicPr>
          <p:cNvPr id="5" name="Picture 7" descr="bchd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230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Baltimore City</a:t>
            </a:r>
          </a:p>
        </p:txBody>
      </p:sp>
      <p:sp>
        <p:nvSpPr>
          <p:cNvPr id="3" name="Content Placeholder 2"/>
          <p:cNvSpPr>
            <a:spLocks noGrp="1"/>
          </p:cNvSpPr>
          <p:nvPr>
            <p:ph idx="1"/>
          </p:nvPr>
        </p:nvSpPr>
        <p:spPr>
          <a:xfrm>
            <a:off x="402972" y="1697065"/>
            <a:ext cx="8229600" cy="4389120"/>
          </a:xfrm>
        </p:spPr>
        <p:txBody>
          <a:bodyPr>
            <a:normAutofit fontScale="77500" lnSpcReduction="20000"/>
          </a:bodyPr>
          <a:lstStyle/>
          <a:p>
            <a:endParaRPr lang="en-US" sz="2800" dirty="0"/>
          </a:p>
          <a:p>
            <a:pPr>
              <a:buFont typeface="Arial" panose="020B0604020202020204" pitchFamily="34" charset="0"/>
              <a:buChar char="•"/>
            </a:pPr>
            <a:r>
              <a:rPr lang="en-US" sz="2800" dirty="0"/>
              <a:t>In 2017, a total of 69 infants died, resulting in an infant mortality rate of </a:t>
            </a:r>
            <a:r>
              <a:rPr lang="en-US" sz="2800" b="1" dirty="0"/>
              <a:t>8.7</a:t>
            </a:r>
            <a:r>
              <a:rPr lang="en-US" sz="2800" dirty="0"/>
              <a:t> infant deaths per 1,000 live births</a:t>
            </a:r>
          </a:p>
          <a:p>
            <a:pPr>
              <a:buFont typeface="Arial" panose="020B0604020202020204" pitchFamily="34" charset="0"/>
              <a:buChar char="•"/>
            </a:pPr>
            <a:endParaRPr lang="en-US" sz="2800" dirty="0"/>
          </a:p>
          <a:p>
            <a:pPr>
              <a:buFont typeface="Arial" panose="020B0604020202020204" pitchFamily="34" charset="0"/>
              <a:buChar char="•"/>
            </a:pPr>
            <a:r>
              <a:rPr lang="en-US" sz="2800" dirty="0"/>
              <a:t> In 2017,  a Black infant was about 4.2 times more likely to die than a White infant, resulting in </a:t>
            </a:r>
            <a:r>
              <a:rPr lang="en-US" sz="2800" b="1" u="sng" dirty="0"/>
              <a:t>26 excess Black infant deaths</a:t>
            </a:r>
            <a:r>
              <a:rPr lang="en-US" sz="2800" b="1" dirty="0">
                <a:solidFill>
                  <a:srgbClr val="FF0000"/>
                </a:solidFill>
              </a:rPr>
              <a:t>*</a:t>
            </a:r>
          </a:p>
          <a:p>
            <a:pPr>
              <a:buFont typeface="Arial" panose="020B0604020202020204" pitchFamily="34" charset="0"/>
              <a:buChar char="•"/>
            </a:pPr>
            <a:endParaRPr lang="en-US" sz="2800" dirty="0"/>
          </a:p>
          <a:p>
            <a:pPr>
              <a:buFont typeface="Arial" panose="020B0604020202020204" pitchFamily="34" charset="0"/>
              <a:buChar char="•"/>
            </a:pPr>
            <a:r>
              <a:rPr lang="en-US" sz="2800" dirty="0"/>
              <a:t>In 2017, Baltimore City’s infant mortality rate was 1.3 times greater than Maryland’s rate, resulting in </a:t>
            </a:r>
            <a:r>
              <a:rPr lang="en-US" sz="2800" b="1" u="sng" dirty="0"/>
              <a:t>17 excess infant deaths</a:t>
            </a:r>
            <a:r>
              <a:rPr lang="en-US" sz="2800" b="1" dirty="0">
                <a:solidFill>
                  <a:srgbClr val="FF0000"/>
                </a:solidFill>
              </a:rPr>
              <a:t>*</a:t>
            </a:r>
          </a:p>
          <a:p>
            <a:pPr marL="0" indent="0">
              <a:buNone/>
            </a:pPr>
            <a:endParaRPr lang="en-US" sz="1800" dirty="0"/>
          </a:p>
          <a:p>
            <a:pPr marL="0" indent="0">
              <a:buNone/>
            </a:pPr>
            <a:endParaRPr lang="en-US" sz="1800" dirty="0"/>
          </a:p>
          <a:p>
            <a:pPr marL="0" indent="0">
              <a:buNone/>
            </a:pPr>
            <a:r>
              <a:rPr lang="en-US" dirty="0">
                <a:solidFill>
                  <a:srgbClr val="FF0000"/>
                </a:solidFill>
              </a:rPr>
              <a:t>*</a:t>
            </a:r>
            <a:r>
              <a:rPr lang="en-US" sz="1700" dirty="0"/>
              <a:t> </a:t>
            </a:r>
            <a:r>
              <a:rPr lang="en-US" sz="2100" dirty="0"/>
              <a:t>Excess infant deaths are those that would have been prevented if the infant mortality rates were equal for both groups being compared</a:t>
            </a:r>
          </a:p>
        </p:txBody>
      </p:sp>
      <p:sp>
        <p:nvSpPr>
          <p:cNvPr id="4" name="Footer Placeholder 3"/>
          <p:cNvSpPr>
            <a:spLocks noGrp="1"/>
          </p:cNvSpPr>
          <p:nvPr>
            <p:ph type="ftr" sz="quarter" idx="11"/>
          </p:nvPr>
        </p:nvSpPr>
        <p:spPr>
          <a:xfrm>
            <a:off x="990600" y="6263957"/>
            <a:ext cx="7543800" cy="365125"/>
          </a:xfrm>
        </p:spPr>
        <p:txBody>
          <a:bodyPr/>
          <a:lstStyle/>
          <a:p>
            <a:r>
              <a:rPr lang="en-US" dirty="0"/>
              <a:t>Property of Baltimore City Health Department. </a:t>
            </a:r>
          </a:p>
          <a:p>
            <a:r>
              <a:rPr lang="en-US" dirty="0"/>
              <a:t>Data Source: BCHD Analysis of DHMH Vital Statistics. </a:t>
            </a:r>
          </a:p>
        </p:txBody>
      </p:sp>
      <p:pic>
        <p:nvPicPr>
          <p:cNvPr id="5" name="Picture 7" descr="bchd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7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400800" cy="1371600"/>
          </a:xfrm>
        </p:spPr>
        <p:txBody>
          <a:bodyPr>
            <a:normAutofit/>
          </a:bodyPr>
          <a:lstStyle/>
          <a:p>
            <a:pPr algn="ctr"/>
            <a:r>
              <a:rPr lang="en-US" sz="2400" dirty="0"/>
              <a:t>Infant Mortality Rates:</a:t>
            </a:r>
            <a:br>
              <a:rPr lang="en-US" sz="2400" dirty="0"/>
            </a:br>
            <a:r>
              <a:rPr lang="en-US" sz="2400" dirty="0"/>
              <a:t> USA, Maryland, Baltimore City (2017)</a:t>
            </a:r>
            <a:br>
              <a:rPr lang="en-US" sz="2400" dirty="0"/>
            </a:br>
            <a:r>
              <a:rPr lang="en-US" sz="2400" dirty="0"/>
              <a:t> &amp; Healthy People 2020 Goal </a:t>
            </a:r>
          </a:p>
        </p:txBody>
      </p:sp>
      <p:sp>
        <p:nvSpPr>
          <p:cNvPr id="3" name="Footer Placeholder 2"/>
          <p:cNvSpPr>
            <a:spLocks noGrp="1"/>
          </p:cNvSpPr>
          <p:nvPr>
            <p:ph type="ftr" sz="quarter" idx="11"/>
          </p:nvPr>
        </p:nvSpPr>
        <p:spPr>
          <a:xfrm>
            <a:off x="609600" y="6356350"/>
            <a:ext cx="7772400" cy="365125"/>
          </a:xfrm>
        </p:spPr>
        <p:txBody>
          <a:bodyPr/>
          <a:lstStyle/>
          <a:p>
            <a:r>
              <a:rPr lang="en-US" dirty="0"/>
              <a:t>Property of Baltimore City Health Department. </a:t>
            </a:r>
          </a:p>
          <a:p>
            <a:r>
              <a:rPr lang="en-US" dirty="0"/>
              <a:t>Data Source: BCHD Analysis of DHMH Vital Statistics.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28690423"/>
              </p:ext>
            </p:extLst>
          </p:nvPr>
        </p:nvGraphicFramePr>
        <p:xfrm>
          <a:off x="441960" y="1524000"/>
          <a:ext cx="8107680" cy="4679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5515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6227618" cy="1593273"/>
          </a:xfrm>
        </p:spPr>
        <p:txBody>
          <a:bodyPr>
            <a:normAutofit/>
          </a:bodyPr>
          <a:lstStyle/>
          <a:p>
            <a:pPr algn="ctr"/>
            <a:r>
              <a:rPr lang="en-US" sz="2800" dirty="0"/>
              <a:t>Infant Mortality Rates Over Time </a:t>
            </a:r>
            <a:br>
              <a:rPr lang="en-US" sz="2800" dirty="0"/>
            </a:br>
            <a:r>
              <a:rPr lang="en-US" sz="2800" dirty="0"/>
              <a:t>Baltimore City &amp; Maryland </a:t>
            </a:r>
            <a:br>
              <a:rPr lang="en-US" sz="2800" dirty="0"/>
            </a:br>
            <a:r>
              <a:rPr lang="en-US" sz="2800" dirty="0"/>
              <a:t>2007-2017</a:t>
            </a:r>
          </a:p>
        </p:txBody>
      </p:sp>
      <p:sp>
        <p:nvSpPr>
          <p:cNvPr id="3" name="Footer Placeholder 2"/>
          <p:cNvSpPr>
            <a:spLocks noGrp="1"/>
          </p:cNvSpPr>
          <p:nvPr>
            <p:ph type="ftr" sz="quarter" idx="11"/>
          </p:nvPr>
        </p:nvSpPr>
        <p:spPr>
          <a:xfrm>
            <a:off x="304800" y="6356350"/>
            <a:ext cx="8382000" cy="365125"/>
          </a:xfrm>
        </p:spPr>
        <p:txBody>
          <a:bodyPr/>
          <a:lstStyle/>
          <a:p>
            <a:r>
              <a:rPr lang="en-US" dirty="0"/>
              <a:t>Property of Baltimore City Health Department. </a:t>
            </a:r>
          </a:p>
          <a:p>
            <a:r>
              <a:rPr lang="en-US" dirty="0"/>
              <a:t>Data Source: BCHD Analysis of DHMH Vital Statistics.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6210456"/>
              </p:ext>
            </p:extLst>
          </p:nvPr>
        </p:nvGraphicFramePr>
        <p:xfrm>
          <a:off x="533400" y="1676400"/>
          <a:ext cx="8153400"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7201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04800"/>
            <a:ext cx="5486400" cy="990600"/>
          </a:xfrm>
        </p:spPr>
        <p:txBody>
          <a:bodyPr/>
          <a:lstStyle/>
          <a:p>
            <a:r>
              <a:rPr lang="en-US" dirty="0"/>
              <a:t>Baltimore City: 2009 v. 2017</a:t>
            </a:r>
          </a:p>
        </p:txBody>
      </p:sp>
      <p:sp>
        <p:nvSpPr>
          <p:cNvPr id="4" name="Footer Placeholder 3"/>
          <p:cNvSpPr>
            <a:spLocks noGrp="1"/>
          </p:cNvSpPr>
          <p:nvPr>
            <p:ph type="ftr" sz="quarter" idx="11"/>
          </p:nvPr>
        </p:nvSpPr>
        <p:spPr>
          <a:xfrm>
            <a:off x="2514600" y="6071382"/>
            <a:ext cx="4114800" cy="457200"/>
          </a:xfrm>
        </p:spPr>
        <p:txBody>
          <a:bodyPr/>
          <a:lstStyle/>
          <a:p>
            <a:r>
              <a:rPr lang="en-US" dirty="0"/>
              <a:t>Property of Baltimore City Health Department. </a:t>
            </a:r>
          </a:p>
          <a:p>
            <a:r>
              <a:rPr lang="en-US" dirty="0"/>
              <a:t>Data Source: BCHD Analysis of DHMH Vital Statistics. </a:t>
            </a:r>
          </a:p>
        </p:txBody>
      </p:sp>
      <p:cxnSp>
        <p:nvCxnSpPr>
          <p:cNvPr id="7" name="Straight Connector 6"/>
          <p:cNvCxnSpPr/>
          <p:nvPr/>
        </p:nvCxnSpPr>
        <p:spPr bwMode="auto">
          <a:xfrm>
            <a:off x="2428875" y="3399946"/>
            <a:ext cx="1152525" cy="562454"/>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9" name="Straight Connector 8"/>
          <p:cNvCxnSpPr/>
          <p:nvPr/>
        </p:nvCxnSpPr>
        <p:spPr bwMode="auto">
          <a:xfrm>
            <a:off x="7216441" y="3071573"/>
            <a:ext cx="708359" cy="1271827"/>
          </a:xfrm>
          <a:prstGeom prst="line">
            <a:avLst/>
          </a:prstGeom>
          <a:solidFill>
            <a:schemeClr val="accent1"/>
          </a:solidFill>
          <a:ln w="9525" cap="flat" cmpd="sng" algn="ctr">
            <a:solidFill>
              <a:schemeClr val="tx1"/>
            </a:solidFill>
            <a:prstDash val="dashDot"/>
            <a:round/>
            <a:headEnd type="none" w="med" len="med"/>
            <a:tailEnd type="none" w="med" len="med"/>
          </a:ln>
          <a:effectLst/>
        </p:spPr>
      </p:cxnSp>
      <p:graphicFrame>
        <p:nvGraphicFramePr>
          <p:cNvPr id="10" name="Chart 9"/>
          <p:cNvGraphicFramePr>
            <a:graphicFrameLocks/>
          </p:cNvGraphicFramePr>
          <p:nvPr>
            <p:extLst>
              <p:ext uri="{D42A27DB-BD31-4B8C-83A1-F6EECF244321}">
                <p14:modId xmlns:p14="http://schemas.microsoft.com/office/powerpoint/2010/main" val="2727372764"/>
              </p:ext>
            </p:extLst>
          </p:nvPr>
        </p:nvGraphicFramePr>
        <p:xfrm>
          <a:off x="285750" y="1913245"/>
          <a:ext cx="4286250" cy="36118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2025764971"/>
              </p:ext>
            </p:extLst>
          </p:nvPr>
        </p:nvGraphicFramePr>
        <p:xfrm>
          <a:off x="5029200" y="2036112"/>
          <a:ext cx="3733800" cy="34889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3251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369" y="0"/>
            <a:ext cx="8229600" cy="1143000"/>
          </a:xfrm>
        </p:spPr>
        <p:txBody>
          <a:bodyPr>
            <a:noAutofit/>
          </a:bodyPr>
          <a:lstStyle/>
          <a:p>
            <a:pPr algn="ctr"/>
            <a:br>
              <a:rPr lang="en-US" sz="2800" dirty="0"/>
            </a:br>
            <a:r>
              <a:rPr lang="en-US" sz="2800" dirty="0"/>
              <a:t>Leading Causes of Infant Mortality:</a:t>
            </a:r>
            <a:br>
              <a:rPr lang="en-US" sz="2800" dirty="0"/>
            </a:br>
            <a:r>
              <a:rPr lang="en-US" sz="2800" dirty="0"/>
              <a:t>United States vs. Baltimore City</a:t>
            </a:r>
          </a:p>
        </p:txBody>
      </p:sp>
      <p:sp>
        <p:nvSpPr>
          <p:cNvPr id="6" name="Footer Placeholder 5"/>
          <p:cNvSpPr>
            <a:spLocks noGrp="1"/>
          </p:cNvSpPr>
          <p:nvPr>
            <p:ph type="ftr" sz="quarter" idx="11"/>
          </p:nvPr>
        </p:nvSpPr>
        <p:spPr>
          <a:xfrm>
            <a:off x="1295400" y="6356350"/>
            <a:ext cx="7315200" cy="365125"/>
          </a:xfrm>
        </p:spPr>
        <p:txBody>
          <a:bodyPr/>
          <a:lstStyle/>
          <a:p>
            <a:r>
              <a:rPr lang="en-US" dirty="0"/>
              <a:t>Property of Baltimore City Health Department. </a:t>
            </a:r>
          </a:p>
          <a:p>
            <a:r>
              <a:rPr lang="en-US" dirty="0"/>
              <a:t>Data Source: BCHD Analysis of DHMH Vital Statistics. </a:t>
            </a:r>
          </a:p>
        </p:txBody>
      </p:sp>
      <p:graphicFrame>
        <p:nvGraphicFramePr>
          <p:cNvPr id="8" name="Chart 7"/>
          <p:cNvGraphicFramePr>
            <a:graphicFrameLocks/>
          </p:cNvGraphicFramePr>
          <p:nvPr>
            <p:extLst>
              <p:ext uri="{D42A27DB-BD31-4B8C-83A1-F6EECF244321}">
                <p14:modId xmlns:p14="http://schemas.microsoft.com/office/powerpoint/2010/main" val="905458611"/>
              </p:ext>
            </p:extLst>
          </p:nvPr>
        </p:nvGraphicFramePr>
        <p:xfrm>
          <a:off x="4800600" y="1633787"/>
          <a:ext cx="4006516" cy="4231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488973099"/>
              </p:ext>
            </p:extLst>
          </p:nvPr>
        </p:nvGraphicFramePr>
        <p:xfrm>
          <a:off x="609600" y="1752600"/>
          <a:ext cx="4095750" cy="3886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70828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927"/>
            <a:ext cx="8229600" cy="1143000"/>
          </a:xfrm>
        </p:spPr>
        <p:txBody>
          <a:bodyPr>
            <a:noAutofit/>
          </a:bodyPr>
          <a:lstStyle/>
          <a:p>
            <a:pPr algn="ctr"/>
            <a:br>
              <a:rPr lang="en-US" sz="2800" dirty="0"/>
            </a:br>
            <a:r>
              <a:rPr lang="en-US" sz="2800" dirty="0"/>
              <a:t>Leading Causes of Infant Mortality,</a:t>
            </a:r>
            <a:br>
              <a:rPr lang="en-US" sz="2800" dirty="0"/>
            </a:br>
            <a:r>
              <a:rPr lang="en-US" sz="2800" dirty="0"/>
              <a:t>Baltimore City, 2013-2017</a:t>
            </a:r>
          </a:p>
        </p:txBody>
      </p:sp>
      <p:sp>
        <p:nvSpPr>
          <p:cNvPr id="3" name="Footer Placeholder 2"/>
          <p:cNvSpPr>
            <a:spLocks noGrp="1"/>
          </p:cNvSpPr>
          <p:nvPr>
            <p:ph type="ftr" sz="quarter" idx="11"/>
          </p:nvPr>
        </p:nvSpPr>
        <p:spPr>
          <a:xfrm>
            <a:off x="1295400" y="6246303"/>
            <a:ext cx="7010400" cy="365125"/>
          </a:xfrm>
        </p:spPr>
        <p:txBody>
          <a:bodyPr/>
          <a:lstStyle/>
          <a:p>
            <a:r>
              <a:rPr lang="en-US" dirty="0"/>
              <a:t>Property of Baltimore City Health Department. </a:t>
            </a:r>
          </a:p>
          <a:p>
            <a:r>
              <a:rPr lang="en-US" dirty="0"/>
              <a:t>Data Source: BCHD Analysis of DHMH Vital Statistics. </a:t>
            </a:r>
          </a:p>
        </p:txBody>
      </p:sp>
      <p:sp>
        <p:nvSpPr>
          <p:cNvPr id="6" name="Right Arrow 5"/>
          <p:cNvSpPr/>
          <p:nvPr/>
        </p:nvSpPr>
        <p:spPr>
          <a:xfrm>
            <a:off x="3581400" y="2427781"/>
            <a:ext cx="1600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33700" y="1979970"/>
            <a:ext cx="2895600" cy="369332"/>
          </a:xfrm>
          <a:prstGeom prst="rect">
            <a:avLst/>
          </a:prstGeom>
          <a:noFill/>
        </p:spPr>
        <p:txBody>
          <a:bodyPr wrap="square" rtlCol="0">
            <a:spAutoFit/>
          </a:bodyPr>
          <a:lstStyle/>
          <a:p>
            <a:pPr algn="ctr"/>
            <a:r>
              <a:rPr lang="en-US" b="1" dirty="0">
                <a:solidFill>
                  <a:schemeClr val="accent1">
                    <a:lumMod val="75000"/>
                  </a:schemeClr>
                </a:solidFill>
              </a:rPr>
              <a:t>Shift in top cause of death</a:t>
            </a:r>
          </a:p>
        </p:txBody>
      </p:sp>
      <p:sp>
        <p:nvSpPr>
          <p:cNvPr id="8" name="TextBox 7"/>
          <p:cNvSpPr txBox="1"/>
          <p:nvPr/>
        </p:nvSpPr>
        <p:spPr>
          <a:xfrm>
            <a:off x="3143250" y="2840638"/>
            <a:ext cx="2476500" cy="369332"/>
          </a:xfrm>
          <a:prstGeom prst="rect">
            <a:avLst/>
          </a:prstGeom>
          <a:noFill/>
        </p:spPr>
        <p:txBody>
          <a:bodyPr wrap="square" rtlCol="0">
            <a:spAutoFit/>
          </a:bodyPr>
          <a:lstStyle/>
          <a:p>
            <a:pPr algn="ctr"/>
            <a:r>
              <a:rPr lang="en-US" b="1" dirty="0">
                <a:solidFill>
                  <a:schemeClr val="accent1">
                    <a:lumMod val="75000"/>
                  </a:schemeClr>
                </a:solidFill>
              </a:rPr>
              <a:t>For Older Infants</a:t>
            </a:r>
          </a:p>
        </p:txBody>
      </p:sp>
      <p:graphicFrame>
        <p:nvGraphicFramePr>
          <p:cNvPr id="10" name="Chart 9"/>
          <p:cNvGraphicFramePr>
            <a:graphicFrameLocks/>
          </p:cNvGraphicFramePr>
          <p:nvPr>
            <p:extLst>
              <p:ext uri="{D42A27DB-BD31-4B8C-83A1-F6EECF244321}">
                <p14:modId xmlns:p14="http://schemas.microsoft.com/office/powerpoint/2010/main" val="1583508020"/>
              </p:ext>
            </p:extLst>
          </p:nvPr>
        </p:nvGraphicFramePr>
        <p:xfrm>
          <a:off x="286753" y="2508948"/>
          <a:ext cx="3886200" cy="35777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3997071111"/>
              </p:ext>
            </p:extLst>
          </p:nvPr>
        </p:nvGraphicFramePr>
        <p:xfrm>
          <a:off x="5029200" y="2057401"/>
          <a:ext cx="3967413" cy="40292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42502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66517"/>
            <a:ext cx="8229600" cy="1143000"/>
          </a:xfrm>
        </p:spPr>
        <p:txBody>
          <a:bodyPr>
            <a:normAutofit fontScale="90000"/>
          </a:bodyPr>
          <a:lstStyle/>
          <a:p>
            <a:pPr algn="ctr"/>
            <a:br>
              <a:rPr lang="en-US" dirty="0"/>
            </a:br>
            <a:r>
              <a:rPr lang="en-US" sz="2700" dirty="0"/>
              <a:t>Baltimore City Sleep-Related Infant Deaths</a:t>
            </a:r>
            <a:br>
              <a:rPr lang="en-US" sz="4400" dirty="0"/>
            </a:br>
            <a:r>
              <a:rPr lang="en-US" sz="2700" dirty="0"/>
              <a:t>2008-2018</a:t>
            </a:r>
            <a:br>
              <a:rPr lang="en-US" dirty="0"/>
            </a:br>
            <a:r>
              <a:rPr lang="en-US" sz="4400" dirty="0"/>
              <a:t> </a:t>
            </a:r>
          </a:p>
        </p:txBody>
      </p:sp>
      <p:sp>
        <p:nvSpPr>
          <p:cNvPr id="3" name="Footer Placeholder 2"/>
          <p:cNvSpPr>
            <a:spLocks noGrp="1"/>
          </p:cNvSpPr>
          <p:nvPr>
            <p:ph type="ftr" sz="quarter" idx="11"/>
          </p:nvPr>
        </p:nvSpPr>
        <p:spPr>
          <a:xfrm>
            <a:off x="2649955" y="6236588"/>
            <a:ext cx="4156911" cy="365125"/>
          </a:xfrm>
        </p:spPr>
        <p:txBody>
          <a:bodyPr/>
          <a:lstStyle/>
          <a:p>
            <a:r>
              <a:rPr lang="en-US" dirty="0"/>
              <a:t>Property of Baltimore City Health Department. Data Source: BCHD Analysis of DHMH Vital Statistics. </a:t>
            </a:r>
          </a:p>
        </p:txBody>
      </p:sp>
      <p:cxnSp>
        <p:nvCxnSpPr>
          <p:cNvPr id="8" name="Straight Connector 7"/>
          <p:cNvCxnSpPr/>
          <p:nvPr/>
        </p:nvCxnSpPr>
        <p:spPr>
          <a:xfrm>
            <a:off x="2212181" y="2743200"/>
            <a:ext cx="5941219" cy="1524000"/>
          </a:xfrm>
          <a:prstGeom prst="line">
            <a:avLst/>
          </a:prstGeom>
          <a:ln>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 name="TextBox 1"/>
          <p:cNvSpPr txBox="1"/>
          <p:nvPr/>
        </p:nvSpPr>
        <p:spPr>
          <a:xfrm>
            <a:off x="2212181" y="2289445"/>
            <a:ext cx="2209813" cy="30480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BHB Inception, 2009</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52490094"/>
              </p:ext>
            </p:extLst>
          </p:nvPr>
        </p:nvGraphicFramePr>
        <p:xfrm>
          <a:off x="533400" y="1653472"/>
          <a:ext cx="8081963" cy="44425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260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6792382" cy="1295400"/>
          </a:xfrm>
        </p:spPr>
        <p:txBody>
          <a:bodyPr/>
          <a:lstStyle/>
          <a:p>
            <a:r>
              <a:rPr lang="en-US" sz="3600" dirty="0"/>
              <a:t>Objectives of the Profile</a:t>
            </a:r>
          </a:p>
        </p:txBody>
      </p:sp>
      <p:sp>
        <p:nvSpPr>
          <p:cNvPr id="3" name="Content Placeholder 2"/>
          <p:cNvSpPr>
            <a:spLocks noGrp="1"/>
          </p:cNvSpPr>
          <p:nvPr>
            <p:ph idx="1"/>
          </p:nvPr>
        </p:nvSpPr>
        <p:spPr>
          <a:xfrm>
            <a:off x="152400" y="1447801"/>
            <a:ext cx="8915400" cy="4716721"/>
          </a:xfrm>
        </p:spPr>
        <p:txBody>
          <a:bodyPr/>
          <a:lstStyle/>
          <a:p>
            <a:pPr>
              <a:buFont typeface="Wingdings" panose="05000000000000000000" pitchFamily="2" charset="2"/>
              <a:buChar char="Ø"/>
            </a:pPr>
            <a:r>
              <a:rPr lang="en-US" b="1" dirty="0"/>
              <a:t>To reveal racial inequities in birth outcomes in Baltimore City</a:t>
            </a:r>
            <a:endParaRPr lang="en-US" sz="2400" b="1" dirty="0"/>
          </a:p>
          <a:p>
            <a:pPr marL="0" indent="0">
              <a:buNone/>
            </a:pPr>
            <a:endParaRPr lang="en-US" sz="2400" b="1" dirty="0"/>
          </a:p>
          <a:p>
            <a:pPr marL="457200" indent="-457200">
              <a:buAutoNum type="arabicPeriod"/>
            </a:pPr>
            <a:r>
              <a:rPr lang="en-US" sz="2400" dirty="0"/>
              <a:t>A background to racial inequity at the systemic &amp; structural level is provided to give context to the existence of racial inequities</a:t>
            </a:r>
          </a:p>
          <a:p>
            <a:pPr marL="0" indent="0">
              <a:buNone/>
            </a:pPr>
            <a:endParaRPr lang="en-US" sz="2400" b="1" dirty="0"/>
          </a:p>
          <a:p>
            <a:pPr marL="0" indent="0">
              <a:buNone/>
            </a:pPr>
            <a:r>
              <a:rPr lang="en-US" sz="2400" dirty="0"/>
              <a:t>2. All indicators are disaggregated by race/ethnicity	to examine racial inequities in birth outcomes</a:t>
            </a:r>
          </a:p>
          <a:p>
            <a:pPr marL="0" indent="0">
              <a:buNone/>
            </a:pPr>
            <a:endParaRPr lang="en-US" sz="2400" dirty="0"/>
          </a:p>
          <a:p>
            <a:pPr marL="0" indent="0">
              <a:buNone/>
            </a:pPr>
            <a:r>
              <a:rPr lang="en-US" sz="2400" dirty="0"/>
              <a:t>3. </a:t>
            </a:r>
            <a:r>
              <a:rPr lang="en-US" sz="2400" b="1" dirty="0"/>
              <a:t> </a:t>
            </a:r>
            <a:r>
              <a:rPr lang="en-US" sz="2400" dirty="0"/>
              <a:t>Graphs are developed to help visualize the trend &amp; magnitude of racial inequity</a:t>
            </a:r>
          </a:p>
          <a:p>
            <a:pPr marL="0" indent="0">
              <a:buNone/>
            </a:pPr>
            <a:endParaRPr lang="en-US" sz="2400" dirty="0"/>
          </a:p>
          <a:p>
            <a:pPr marL="0" indent="0">
              <a:buNone/>
            </a:pPr>
            <a:endParaRPr lang="en-US" sz="2400" b="1" dirty="0"/>
          </a:p>
          <a:p>
            <a:pPr marL="0" indent="0">
              <a:buNone/>
            </a:pPr>
            <a:r>
              <a:rPr lang="en-US" sz="2400" b="1" dirty="0"/>
              <a:t>          </a:t>
            </a:r>
            <a:endParaRPr lang="en-US" b="1" dirty="0"/>
          </a:p>
          <a:p>
            <a:pPr marL="0" indent="0">
              <a:buNone/>
            </a:pPr>
            <a:endParaRPr lang="en-US" sz="2400" dirty="0"/>
          </a:p>
          <a:p>
            <a:pPr marL="0" indent="0">
              <a:buNone/>
            </a:pPr>
            <a:endParaRPr lang="en-US" sz="2400" dirty="0"/>
          </a:p>
        </p:txBody>
      </p:sp>
      <p:sp>
        <p:nvSpPr>
          <p:cNvPr id="4" name="Footer Placeholder 3"/>
          <p:cNvSpPr>
            <a:spLocks noGrp="1"/>
          </p:cNvSpPr>
          <p:nvPr>
            <p:ph type="ftr" sz="quarter" idx="11"/>
          </p:nvPr>
        </p:nvSpPr>
        <p:spPr>
          <a:xfrm>
            <a:off x="1143000" y="6164522"/>
            <a:ext cx="7315200" cy="365125"/>
          </a:xfrm>
        </p:spPr>
        <p:txBody>
          <a:bodyPr/>
          <a:lstStyle/>
          <a:p>
            <a:r>
              <a:rPr lang="en-US" dirty="0"/>
              <a:t>Property of Baltimore City Health Department. </a:t>
            </a:r>
          </a:p>
          <a:p>
            <a:r>
              <a:rPr lang="en-US" dirty="0"/>
              <a:t>Data Source: BCHD Analysis of DHMH Vital Statistics. </a:t>
            </a:r>
          </a:p>
        </p:txBody>
      </p:sp>
      <p:pic>
        <p:nvPicPr>
          <p:cNvPr id="5" name="Picture 7" descr="bchd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848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8000" dirty="0">
                <a:solidFill>
                  <a:srgbClr val="7030A0"/>
                </a:solidFill>
              </a:rPr>
              <a:t>Infant Characteristics:</a:t>
            </a:r>
          </a:p>
        </p:txBody>
      </p:sp>
      <p:sp>
        <p:nvSpPr>
          <p:cNvPr id="2" name="Footer Placeholder 1"/>
          <p:cNvSpPr>
            <a:spLocks noGrp="1"/>
          </p:cNvSpPr>
          <p:nvPr>
            <p:ph type="ftr" sz="quarter" idx="11"/>
          </p:nvPr>
        </p:nvSpPr>
        <p:spPr>
          <a:xfrm>
            <a:off x="609600" y="6248400"/>
            <a:ext cx="8534400" cy="365125"/>
          </a:xfrm>
        </p:spPr>
        <p:txBody>
          <a:bodyPr/>
          <a:lstStyle/>
          <a:p>
            <a:r>
              <a:rPr lang="en-US" dirty="0"/>
              <a:t>Property of Baltimore City Health Department. </a:t>
            </a:r>
          </a:p>
          <a:p>
            <a:r>
              <a:rPr lang="en-US" dirty="0"/>
              <a:t>Data Source: BCHD Analysis of DHMH Vital Statistics. </a:t>
            </a:r>
          </a:p>
        </p:txBody>
      </p:sp>
      <p:pic>
        <p:nvPicPr>
          <p:cNvPr id="4" name="Picture 7" descr="bchd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91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8229600" cy="1353312"/>
          </a:xfrm>
        </p:spPr>
        <p:txBody>
          <a:bodyPr>
            <a:noAutofit/>
          </a:bodyPr>
          <a:lstStyle/>
          <a:p>
            <a:pPr algn="ctr"/>
            <a:r>
              <a:rPr lang="en-US" dirty="0"/>
              <a:t>Race/Ethnicity by Outcome</a:t>
            </a:r>
            <a:br>
              <a:rPr lang="en-US" dirty="0"/>
            </a:br>
            <a:r>
              <a:rPr lang="en-US" dirty="0"/>
              <a:t>2013-2017</a:t>
            </a:r>
            <a:br>
              <a:rPr lang="en-US" sz="4000" dirty="0"/>
            </a:br>
            <a:endParaRPr lang="en-US" sz="4000" dirty="0"/>
          </a:p>
        </p:txBody>
      </p:sp>
      <p:sp>
        <p:nvSpPr>
          <p:cNvPr id="4" name="Footer Placeholder 3"/>
          <p:cNvSpPr>
            <a:spLocks noGrp="1"/>
          </p:cNvSpPr>
          <p:nvPr>
            <p:ph type="ftr" sz="quarter" idx="11"/>
          </p:nvPr>
        </p:nvSpPr>
        <p:spPr>
          <a:xfrm>
            <a:off x="914400" y="6356350"/>
            <a:ext cx="7772400" cy="365125"/>
          </a:xfrm>
        </p:spPr>
        <p:txBody>
          <a:bodyPr/>
          <a:lstStyle/>
          <a:p>
            <a:r>
              <a:rPr lang="en-US" dirty="0"/>
              <a:t>Property of Baltimore City Health Department. </a:t>
            </a:r>
          </a:p>
          <a:p>
            <a:r>
              <a:rPr lang="en-US" dirty="0"/>
              <a:t>Data Source: BCHD Analysis of DHMH Vital Statistics.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90651459"/>
              </p:ext>
            </p:extLst>
          </p:nvPr>
        </p:nvGraphicFramePr>
        <p:xfrm>
          <a:off x="381000" y="1524000"/>
          <a:ext cx="84582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352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8229600" cy="1143000"/>
          </a:xfrm>
        </p:spPr>
        <p:txBody>
          <a:bodyPr>
            <a:noAutofit/>
          </a:bodyPr>
          <a:lstStyle/>
          <a:p>
            <a:pPr algn="ctr"/>
            <a:r>
              <a:rPr lang="en-US" dirty="0"/>
              <a:t>Infant Mortality by Sex</a:t>
            </a:r>
            <a:br>
              <a:rPr lang="en-US" dirty="0"/>
            </a:br>
            <a:r>
              <a:rPr lang="en-US" dirty="0"/>
              <a:t>2013-2017</a:t>
            </a:r>
            <a:br>
              <a:rPr lang="en-US" sz="4000" dirty="0"/>
            </a:br>
            <a:br>
              <a:rPr lang="en-US" sz="4000" dirty="0"/>
            </a:br>
            <a:endParaRPr lang="en-US" sz="4000" dirty="0"/>
          </a:p>
        </p:txBody>
      </p:sp>
      <p:sp>
        <p:nvSpPr>
          <p:cNvPr id="3" name="Footer Placeholder 2"/>
          <p:cNvSpPr>
            <a:spLocks noGrp="1"/>
          </p:cNvSpPr>
          <p:nvPr>
            <p:ph type="ftr" sz="quarter" idx="11"/>
          </p:nvPr>
        </p:nvSpPr>
        <p:spPr>
          <a:xfrm>
            <a:off x="457200" y="6371704"/>
            <a:ext cx="8077200" cy="365125"/>
          </a:xfrm>
        </p:spPr>
        <p:txBody>
          <a:bodyPr/>
          <a:lstStyle/>
          <a:p>
            <a:r>
              <a:rPr lang="en-US" dirty="0"/>
              <a:t>Property of Baltimore City Health Department. </a:t>
            </a:r>
          </a:p>
          <a:p>
            <a:r>
              <a:rPr lang="en-US" dirty="0"/>
              <a:t>Data Source: BCHD Analysis of DHMH Vital Statistics. </a:t>
            </a:r>
          </a:p>
        </p:txBody>
      </p:sp>
      <p:graphicFrame>
        <p:nvGraphicFramePr>
          <p:cNvPr id="7" name="Chart 6"/>
          <p:cNvGraphicFramePr>
            <a:graphicFrameLocks/>
          </p:cNvGraphicFramePr>
          <p:nvPr>
            <p:extLst>
              <p:ext uri="{D42A27DB-BD31-4B8C-83A1-F6EECF244321}">
                <p14:modId xmlns:p14="http://schemas.microsoft.com/office/powerpoint/2010/main" val="1640695184"/>
              </p:ext>
            </p:extLst>
          </p:nvPr>
        </p:nvGraphicFramePr>
        <p:xfrm>
          <a:off x="457200" y="1511572"/>
          <a:ext cx="8077200" cy="48601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205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467600" cy="1499616"/>
          </a:xfrm>
        </p:spPr>
        <p:txBody>
          <a:bodyPr>
            <a:noAutofit/>
          </a:bodyPr>
          <a:lstStyle/>
          <a:p>
            <a:pPr algn="ctr"/>
            <a:r>
              <a:rPr lang="en-US" sz="2000" dirty="0"/>
              <a:t>Percent of Live Births and Infant Deaths by Gestational Age: </a:t>
            </a:r>
            <a:br>
              <a:rPr lang="en-US" sz="2000" dirty="0"/>
            </a:br>
            <a:r>
              <a:rPr lang="en-US" sz="2000" dirty="0"/>
              <a:t>NH Black Infants</a:t>
            </a:r>
            <a:br>
              <a:rPr lang="en-US" sz="2000" dirty="0"/>
            </a:br>
            <a:r>
              <a:rPr lang="en-US" sz="2000" dirty="0"/>
              <a:t>2013-2017</a:t>
            </a:r>
          </a:p>
        </p:txBody>
      </p:sp>
      <p:sp>
        <p:nvSpPr>
          <p:cNvPr id="3" name="Footer Placeholder 2"/>
          <p:cNvSpPr>
            <a:spLocks noGrp="1"/>
          </p:cNvSpPr>
          <p:nvPr>
            <p:ph type="ftr" sz="quarter" idx="11"/>
          </p:nvPr>
        </p:nvSpPr>
        <p:spPr>
          <a:xfrm>
            <a:off x="1524000" y="6172200"/>
            <a:ext cx="6934200" cy="557784"/>
          </a:xfrm>
        </p:spPr>
        <p:txBody>
          <a:bodyPr/>
          <a:lstStyle/>
          <a:p>
            <a:r>
              <a:rPr lang="en-US" dirty="0"/>
              <a:t>Property of Baltimore City Health Department.</a:t>
            </a:r>
          </a:p>
          <a:p>
            <a:r>
              <a:rPr lang="en-US" dirty="0"/>
              <a:t> Data Source: BCHD Analysis of DHMH Vital Statistics. </a:t>
            </a:r>
          </a:p>
        </p:txBody>
      </p:sp>
      <p:graphicFrame>
        <p:nvGraphicFramePr>
          <p:cNvPr id="6" name="Chart 5"/>
          <p:cNvGraphicFramePr>
            <a:graphicFrameLocks/>
          </p:cNvGraphicFramePr>
          <p:nvPr>
            <p:extLst>
              <p:ext uri="{D42A27DB-BD31-4B8C-83A1-F6EECF244321}">
                <p14:modId xmlns:p14="http://schemas.microsoft.com/office/powerpoint/2010/main" val="4272227755"/>
              </p:ext>
            </p:extLst>
          </p:nvPr>
        </p:nvGraphicFramePr>
        <p:xfrm>
          <a:off x="-131076" y="1752600"/>
          <a:ext cx="5693675" cy="4399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3038705600"/>
              </p:ext>
            </p:extLst>
          </p:nvPr>
        </p:nvGraphicFramePr>
        <p:xfrm>
          <a:off x="4419600" y="1732128"/>
          <a:ext cx="5105400" cy="44116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4193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949" y="-18107"/>
            <a:ext cx="7442454" cy="1499616"/>
          </a:xfrm>
        </p:spPr>
        <p:txBody>
          <a:bodyPr>
            <a:noAutofit/>
          </a:bodyPr>
          <a:lstStyle/>
          <a:p>
            <a:pPr algn="ctr"/>
            <a:r>
              <a:rPr lang="en-US" sz="2000" dirty="0"/>
              <a:t>Percent of Live Births and Infant Deaths by Gestational Age: </a:t>
            </a:r>
            <a:br>
              <a:rPr lang="en-US" sz="2000" dirty="0"/>
            </a:br>
            <a:r>
              <a:rPr lang="en-US" sz="2000" dirty="0"/>
              <a:t>Hispanic/</a:t>
            </a:r>
            <a:r>
              <a:rPr lang="en-US" sz="2000" dirty="0" err="1"/>
              <a:t>Latinx</a:t>
            </a:r>
            <a:r>
              <a:rPr lang="en-US" sz="2000" dirty="0"/>
              <a:t> Infants</a:t>
            </a:r>
            <a:br>
              <a:rPr lang="en-US" sz="2000" dirty="0"/>
            </a:br>
            <a:r>
              <a:rPr lang="en-US" sz="2000" dirty="0"/>
              <a:t>2013-2017</a:t>
            </a:r>
          </a:p>
        </p:txBody>
      </p:sp>
      <p:sp>
        <p:nvSpPr>
          <p:cNvPr id="3" name="Footer Placeholder 2"/>
          <p:cNvSpPr>
            <a:spLocks noGrp="1"/>
          </p:cNvSpPr>
          <p:nvPr>
            <p:ph type="ftr" sz="quarter" idx="11"/>
          </p:nvPr>
        </p:nvSpPr>
        <p:spPr>
          <a:xfrm>
            <a:off x="1219200" y="6298318"/>
            <a:ext cx="7467600" cy="365125"/>
          </a:xfrm>
        </p:spPr>
        <p:txBody>
          <a:bodyPr/>
          <a:lstStyle/>
          <a:p>
            <a:r>
              <a:rPr lang="en-US" dirty="0"/>
              <a:t>Property of Baltimore City Health Department. </a:t>
            </a:r>
          </a:p>
          <a:p>
            <a:r>
              <a:rPr lang="en-US" dirty="0"/>
              <a:t>Data Source: BCHD Analysis of DHMH Vital Statistics. </a:t>
            </a:r>
          </a:p>
        </p:txBody>
      </p:sp>
      <p:graphicFrame>
        <p:nvGraphicFramePr>
          <p:cNvPr id="6" name="Chart 5"/>
          <p:cNvGraphicFramePr>
            <a:graphicFrameLocks/>
          </p:cNvGraphicFramePr>
          <p:nvPr>
            <p:extLst>
              <p:ext uri="{D42A27DB-BD31-4B8C-83A1-F6EECF244321}">
                <p14:modId xmlns:p14="http://schemas.microsoft.com/office/powerpoint/2010/main" val="113138120"/>
              </p:ext>
            </p:extLst>
          </p:nvPr>
        </p:nvGraphicFramePr>
        <p:xfrm>
          <a:off x="-3412" y="1752600"/>
          <a:ext cx="5124450" cy="4419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629016203"/>
              </p:ext>
            </p:extLst>
          </p:nvPr>
        </p:nvGraphicFramePr>
        <p:xfrm>
          <a:off x="4495800" y="1752600"/>
          <a:ext cx="5048250" cy="43133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5825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0053"/>
            <a:ext cx="7442454" cy="1499616"/>
          </a:xfrm>
        </p:spPr>
        <p:txBody>
          <a:bodyPr>
            <a:noAutofit/>
          </a:bodyPr>
          <a:lstStyle/>
          <a:p>
            <a:pPr algn="ctr"/>
            <a:r>
              <a:rPr lang="en-US" sz="2000" dirty="0"/>
              <a:t>Percent of Live Births and Infant Deaths by Gestational Age: </a:t>
            </a:r>
            <a:br>
              <a:rPr lang="en-US" sz="2000" dirty="0"/>
            </a:br>
            <a:r>
              <a:rPr lang="en-US" sz="2000" dirty="0"/>
              <a:t>NH White Infants</a:t>
            </a:r>
            <a:br>
              <a:rPr lang="en-US" sz="2000" dirty="0"/>
            </a:br>
            <a:r>
              <a:rPr lang="en-US" sz="2000" dirty="0"/>
              <a:t>2013-2017</a:t>
            </a:r>
          </a:p>
        </p:txBody>
      </p:sp>
      <p:graphicFrame>
        <p:nvGraphicFramePr>
          <p:cNvPr id="4" name="Content Placeholder 3"/>
          <p:cNvGraphicFramePr>
            <a:graphicFrameLocks noGrp="1"/>
          </p:cNvGraphicFramePr>
          <p:nvPr>
            <p:ph idx="1"/>
            <p:extLst/>
          </p:nvPr>
        </p:nvGraphicFramePr>
        <p:xfrm>
          <a:off x="381000" y="1935163"/>
          <a:ext cx="4800600" cy="4541837"/>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1"/>
          </p:nvPr>
        </p:nvSpPr>
        <p:spPr>
          <a:xfrm>
            <a:off x="1524000" y="6287833"/>
            <a:ext cx="6781800" cy="365125"/>
          </a:xfrm>
        </p:spPr>
        <p:txBody>
          <a:bodyPr/>
          <a:lstStyle/>
          <a:p>
            <a:r>
              <a:rPr lang="en-US" dirty="0"/>
              <a:t>Property of Baltimore City Health Department. </a:t>
            </a:r>
          </a:p>
          <a:p>
            <a:r>
              <a:rPr lang="en-US" dirty="0"/>
              <a:t>Data Source: BCHD Analysis of DHMH Vital Statistics. </a:t>
            </a:r>
          </a:p>
        </p:txBody>
      </p:sp>
      <p:graphicFrame>
        <p:nvGraphicFramePr>
          <p:cNvPr id="10" name="Chart 9"/>
          <p:cNvGraphicFramePr>
            <a:graphicFrameLocks/>
          </p:cNvGraphicFramePr>
          <p:nvPr>
            <p:extLst>
              <p:ext uri="{D42A27DB-BD31-4B8C-83A1-F6EECF244321}">
                <p14:modId xmlns:p14="http://schemas.microsoft.com/office/powerpoint/2010/main" val="2548230862"/>
              </p:ext>
            </p:extLst>
          </p:nvPr>
        </p:nvGraphicFramePr>
        <p:xfrm>
          <a:off x="-184530" y="1759205"/>
          <a:ext cx="5594729" cy="43763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ext uri="{D42A27DB-BD31-4B8C-83A1-F6EECF244321}">
                <p14:modId xmlns:p14="http://schemas.microsoft.com/office/powerpoint/2010/main" val="1696672468"/>
              </p:ext>
            </p:extLst>
          </p:nvPr>
        </p:nvGraphicFramePr>
        <p:xfrm>
          <a:off x="4173940" y="1759205"/>
          <a:ext cx="5173514" cy="43820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89823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64648"/>
            <a:ext cx="8305800" cy="1143000"/>
          </a:xfrm>
        </p:spPr>
        <p:txBody>
          <a:bodyPr>
            <a:noAutofit/>
          </a:bodyPr>
          <a:lstStyle/>
          <a:p>
            <a:pPr algn="ctr"/>
            <a:r>
              <a:rPr lang="en-US" sz="2400" dirty="0"/>
              <a:t>Gestational Age and Infant Mortality by Race/Ethnicity</a:t>
            </a:r>
            <a:br>
              <a:rPr lang="en-US" sz="2400" dirty="0"/>
            </a:br>
            <a:r>
              <a:rPr lang="en-US" sz="2400" dirty="0"/>
              <a:t>2013-2017</a:t>
            </a:r>
            <a:br>
              <a:rPr lang="en-US" sz="4000" dirty="0"/>
            </a:br>
            <a:endParaRPr lang="en-US" sz="4000" dirty="0"/>
          </a:p>
        </p:txBody>
      </p:sp>
      <p:sp>
        <p:nvSpPr>
          <p:cNvPr id="3" name="Footer Placeholder 2"/>
          <p:cNvSpPr>
            <a:spLocks noGrp="1"/>
          </p:cNvSpPr>
          <p:nvPr>
            <p:ph type="ftr" sz="quarter" idx="11"/>
          </p:nvPr>
        </p:nvSpPr>
        <p:spPr>
          <a:xfrm>
            <a:off x="762000" y="6479428"/>
            <a:ext cx="7924800" cy="365125"/>
          </a:xfrm>
        </p:spPr>
        <p:txBody>
          <a:bodyPr/>
          <a:lstStyle/>
          <a:p>
            <a:r>
              <a:rPr lang="en-US" dirty="0"/>
              <a:t>Property of Baltimore City Health Department. Data Source: BCHD Analysis of DHMH Vital Statistics. </a:t>
            </a:r>
          </a:p>
        </p:txBody>
      </p:sp>
      <p:graphicFrame>
        <p:nvGraphicFramePr>
          <p:cNvPr id="12" name="Chart 11"/>
          <p:cNvGraphicFramePr>
            <a:graphicFrameLocks/>
          </p:cNvGraphicFramePr>
          <p:nvPr>
            <p:extLst>
              <p:ext uri="{D42A27DB-BD31-4B8C-83A1-F6EECF244321}">
                <p14:modId xmlns:p14="http://schemas.microsoft.com/office/powerpoint/2010/main" val="185482360"/>
              </p:ext>
            </p:extLst>
          </p:nvPr>
        </p:nvGraphicFramePr>
        <p:xfrm>
          <a:off x="533400" y="1447800"/>
          <a:ext cx="8382000" cy="4891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2138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467600" cy="1499616"/>
          </a:xfrm>
        </p:spPr>
        <p:txBody>
          <a:bodyPr>
            <a:noAutofit/>
          </a:bodyPr>
          <a:lstStyle/>
          <a:p>
            <a:pPr algn="ctr"/>
            <a:r>
              <a:rPr lang="en-US" sz="2000" dirty="0"/>
              <a:t>Percent of Live Births and Infant Deaths by Birth Weight: </a:t>
            </a:r>
            <a:br>
              <a:rPr lang="en-US" sz="2000" dirty="0"/>
            </a:br>
            <a:r>
              <a:rPr lang="en-US" sz="2000" dirty="0"/>
              <a:t>NH Black Infants</a:t>
            </a:r>
            <a:br>
              <a:rPr lang="en-US" sz="2000" dirty="0"/>
            </a:br>
            <a:r>
              <a:rPr lang="en-US" sz="2000" dirty="0"/>
              <a:t>2013-2017</a:t>
            </a:r>
          </a:p>
        </p:txBody>
      </p:sp>
      <p:sp>
        <p:nvSpPr>
          <p:cNvPr id="3" name="Footer Placeholder 2"/>
          <p:cNvSpPr>
            <a:spLocks noGrp="1"/>
          </p:cNvSpPr>
          <p:nvPr>
            <p:ph type="ftr" sz="quarter" idx="11"/>
          </p:nvPr>
        </p:nvSpPr>
        <p:spPr>
          <a:xfrm>
            <a:off x="1219200" y="6152516"/>
            <a:ext cx="7162800" cy="365125"/>
          </a:xfrm>
        </p:spPr>
        <p:txBody>
          <a:bodyPr/>
          <a:lstStyle/>
          <a:p>
            <a:r>
              <a:rPr lang="en-US" dirty="0"/>
              <a:t>Property of Baltimore City Health Department. </a:t>
            </a:r>
          </a:p>
          <a:p>
            <a:r>
              <a:rPr lang="en-US" dirty="0"/>
              <a:t>Data Source: BCHD Analysis of DHMH Vital Statistics. </a:t>
            </a:r>
          </a:p>
        </p:txBody>
      </p:sp>
      <p:graphicFrame>
        <p:nvGraphicFramePr>
          <p:cNvPr id="6" name="Chart 5"/>
          <p:cNvGraphicFramePr>
            <a:graphicFrameLocks/>
          </p:cNvGraphicFramePr>
          <p:nvPr>
            <p:extLst>
              <p:ext uri="{D42A27DB-BD31-4B8C-83A1-F6EECF244321}">
                <p14:modId xmlns:p14="http://schemas.microsoft.com/office/powerpoint/2010/main" val="698347254"/>
              </p:ext>
            </p:extLst>
          </p:nvPr>
        </p:nvGraphicFramePr>
        <p:xfrm>
          <a:off x="-152400" y="1980566"/>
          <a:ext cx="5143500" cy="4171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210021121"/>
              </p:ext>
            </p:extLst>
          </p:nvPr>
        </p:nvGraphicFramePr>
        <p:xfrm>
          <a:off x="4336596" y="1980566"/>
          <a:ext cx="5133975" cy="41719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67746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095"/>
            <a:ext cx="7378827" cy="1499616"/>
          </a:xfrm>
        </p:spPr>
        <p:txBody>
          <a:bodyPr>
            <a:noAutofit/>
          </a:bodyPr>
          <a:lstStyle/>
          <a:p>
            <a:pPr algn="ctr"/>
            <a:r>
              <a:rPr lang="en-US" sz="2000" dirty="0"/>
              <a:t>Percent of Live Births and Infant Deaths by Birth Weight: </a:t>
            </a:r>
            <a:br>
              <a:rPr lang="en-US" sz="2000" dirty="0"/>
            </a:br>
            <a:r>
              <a:rPr lang="en-US" sz="2000" dirty="0"/>
              <a:t>Hispanic/</a:t>
            </a:r>
            <a:r>
              <a:rPr lang="en-US" sz="2000" dirty="0" err="1"/>
              <a:t>Latinx</a:t>
            </a:r>
            <a:r>
              <a:rPr lang="en-US" sz="2000" dirty="0"/>
              <a:t> Infants</a:t>
            </a:r>
            <a:br>
              <a:rPr lang="en-US" sz="2000" dirty="0"/>
            </a:br>
            <a:r>
              <a:rPr lang="en-US" sz="2000" dirty="0"/>
              <a:t>2013-2017</a:t>
            </a:r>
          </a:p>
        </p:txBody>
      </p:sp>
      <p:sp>
        <p:nvSpPr>
          <p:cNvPr id="3" name="Footer Placeholder 2"/>
          <p:cNvSpPr>
            <a:spLocks noGrp="1"/>
          </p:cNvSpPr>
          <p:nvPr>
            <p:ph type="ftr" sz="quarter" idx="11"/>
          </p:nvPr>
        </p:nvSpPr>
        <p:spPr>
          <a:xfrm>
            <a:off x="1371600" y="6248400"/>
            <a:ext cx="6858000" cy="365125"/>
          </a:xfrm>
        </p:spPr>
        <p:txBody>
          <a:bodyPr/>
          <a:lstStyle/>
          <a:p>
            <a:r>
              <a:rPr lang="en-US" dirty="0"/>
              <a:t>Property of Baltimore City Health Department. </a:t>
            </a:r>
          </a:p>
          <a:p>
            <a:r>
              <a:rPr lang="en-US" dirty="0"/>
              <a:t>Data Source: BCHD Analysis of DHMH Vital Statistics. </a:t>
            </a:r>
          </a:p>
        </p:txBody>
      </p:sp>
      <p:graphicFrame>
        <p:nvGraphicFramePr>
          <p:cNvPr id="6" name="Chart 5"/>
          <p:cNvGraphicFramePr>
            <a:graphicFrameLocks/>
          </p:cNvGraphicFramePr>
          <p:nvPr>
            <p:extLst>
              <p:ext uri="{D42A27DB-BD31-4B8C-83A1-F6EECF244321}">
                <p14:modId xmlns:p14="http://schemas.microsoft.com/office/powerpoint/2010/main" val="3445640163"/>
              </p:ext>
            </p:extLst>
          </p:nvPr>
        </p:nvGraphicFramePr>
        <p:xfrm>
          <a:off x="-342900" y="2060121"/>
          <a:ext cx="5143500" cy="4171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1320665918"/>
              </p:ext>
            </p:extLst>
          </p:nvPr>
        </p:nvGraphicFramePr>
        <p:xfrm>
          <a:off x="4419600" y="1682255"/>
          <a:ext cx="5362575"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038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053"/>
            <a:ext cx="7378827" cy="1499616"/>
          </a:xfrm>
        </p:spPr>
        <p:txBody>
          <a:bodyPr>
            <a:noAutofit/>
          </a:bodyPr>
          <a:lstStyle/>
          <a:p>
            <a:pPr algn="ctr"/>
            <a:r>
              <a:rPr lang="en-US" sz="2000" dirty="0"/>
              <a:t>Percent of Live Births and Infant Deaths by Birth Weight: </a:t>
            </a:r>
            <a:br>
              <a:rPr lang="en-US" sz="2000" dirty="0"/>
            </a:br>
            <a:r>
              <a:rPr lang="en-US" sz="2000" dirty="0"/>
              <a:t>NH White Infants</a:t>
            </a:r>
            <a:br>
              <a:rPr lang="en-US" sz="2000" dirty="0"/>
            </a:br>
            <a:r>
              <a:rPr lang="en-US" sz="2000" dirty="0"/>
              <a:t>2013-2017</a:t>
            </a:r>
          </a:p>
        </p:txBody>
      </p:sp>
      <p:sp>
        <p:nvSpPr>
          <p:cNvPr id="3" name="Footer Placeholder 2"/>
          <p:cNvSpPr>
            <a:spLocks noGrp="1"/>
          </p:cNvSpPr>
          <p:nvPr>
            <p:ph type="ftr" sz="quarter" idx="11"/>
          </p:nvPr>
        </p:nvSpPr>
        <p:spPr>
          <a:xfrm>
            <a:off x="1066800" y="6264595"/>
            <a:ext cx="7010400" cy="365125"/>
          </a:xfrm>
        </p:spPr>
        <p:txBody>
          <a:bodyPr/>
          <a:lstStyle/>
          <a:p>
            <a:r>
              <a:rPr lang="en-US" dirty="0"/>
              <a:t>Property of Baltimore City Health Department. </a:t>
            </a:r>
          </a:p>
          <a:p>
            <a:r>
              <a:rPr lang="en-US" dirty="0"/>
              <a:t>Data Source: BCHD Analysis of DHMH Vital Statistics. </a:t>
            </a:r>
          </a:p>
        </p:txBody>
      </p:sp>
      <p:graphicFrame>
        <p:nvGraphicFramePr>
          <p:cNvPr id="6" name="Chart 5"/>
          <p:cNvGraphicFramePr>
            <a:graphicFrameLocks/>
          </p:cNvGraphicFramePr>
          <p:nvPr>
            <p:extLst>
              <p:ext uri="{D42A27DB-BD31-4B8C-83A1-F6EECF244321}">
                <p14:modId xmlns:p14="http://schemas.microsoft.com/office/powerpoint/2010/main" val="3498655109"/>
              </p:ext>
            </p:extLst>
          </p:nvPr>
        </p:nvGraphicFramePr>
        <p:xfrm>
          <a:off x="-304800" y="2092645"/>
          <a:ext cx="5124450" cy="4171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3139192525"/>
              </p:ext>
            </p:extLst>
          </p:nvPr>
        </p:nvGraphicFramePr>
        <p:xfrm>
          <a:off x="4572000" y="2092645"/>
          <a:ext cx="5133975" cy="41719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541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792382" cy="1295400"/>
          </a:xfrm>
        </p:spPr>
        <p:txBody>
          <a:bodyPr/>
          <a:lstStyle/>
          <a:p>
            <a:r>
              <a:rPr lang="en-US" dirty="0"/>
              <a:t> </a:t>
            </a:r>
            <a:r>
              <a:rPr lang="en-US" sz="2800" dirty="0"/>
              <a:t>Racial Inequities: </a:t>
            </a:r>
            <a:r>
              <a:rPr lang="en-US" sz="2800" i="1" dirty="0"/>
              <a:t>Behind the Data </a:t>
            </a:r>
            <a:r>
              <a:rPr lang="en-US" sz="2800" dirty="0"/>
              <a:t>	</a:t>
            </a:r>
          </a:p>
        </p:txBody>
      </p:sp>
      <p:sp>
        <p:nvSpPr>
          <p:cNvPr id="5" name="Content Placeholder 2"/>
          <p:cNvSpPr txBox="1">
            <a:spLocks/>
          </p:cNvSpPr>
          <p:nvPr/>
        </p:nvSpPr>
        <p:spPr>
          <a:xfrm>
            <a:off x="195791" y="1676400"/>
            <a:ext cx="8262409" cy="5029200"/>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600"/>
              </a:spcAft>
              <a:buClr>
                <a:srgbClr val="632E62"/>
              </a:buClr>
              <a:buSzTx/>
              <a:buFont typeface="Wingdings" panose="05000000000000000000" pitchFamily="2" charset="2"/>
              <a:buChar char="q"/>
              <a:tabLst/>
              <a:defRPr/>
            </a:pPr>
            <a:r>
              <a:rPr kumimoji="0" lang="en-US" sz="3500" b="1" i="0" u="none" strike="noStrike" kern="1200" cap="none" spc="0" normalizeH="0" baseline="0" noProof="0" dirty="0">
                <a:ln>
                  <a:noFill/>
                </a:ln>
                <a:solidFill>
                  <a:srgbClr val="632E62"/>
                </a:solidFill>
                <a:effectLst/>
                <a:uLnTx/>
                <a:uFillTx/>
              </a:rPr>
              <a:t>It’s Not Race…</a:t>
            </a:r>
            <a:br>
              <a:rPr kumimoji="0" lang="en-US" sz="2800" b="1" i="0" u="none" strike="noStrike" kern="1200" cap="none" spc="0" normalizeH="0" baseline="0" noProof="0" dirty="0">
                <a:ln>
                  <a:noFill/>
                </a:ln>
                <a:solidFill>
                  <a:srgbClr val="632E62"/>
                </a:solidFill>
                <a:effectLst/>
                <a:uLnTx/>
                <a:uFillTx/>
              </a:rPr>
            </a:br>
            <a:r>
              <a:rPr lang="en-US" dirty="0"/>
              <a:t>Race is not a natural characteristic that dictates individual behavior</a:t>
            </a:r>
            <a:r>
              <a:rPr kumimoji="0" lang="en-US" sz="2800" b="0" i="0" u="none" strike="noStrike" kern="1200" cap="none" spc="0" normalizeH="0" baseline="0" noProof="0" dirty="0">
                <a:ln>
                  <a:noFill/>
                </a:ln>
                <a:effectLst/>
                <a:uLnTx/>
                <a:uFillTx/>
              </a:rPr>
              <a:t> or</a:t>
            </a:r>
            <a:r>
              <a:rPr lang="en-US" dirty="0"/>
              <a:t> health status</a:t>
            </a:r>
          </a:p>
          <a:p>
            <a:pPr marR="0" lvl="0" algn="l" defTabSz="914400" rtl="0" eaLnBrk="1" fontAlgn="auto" latinLnBrk="0" hangingPunct="1">
              <a:lnSpc>
                <a:spcPct val="90000"/>
              </a:lnSpc>
              <a:spcBef>
                <a:spcPts val="1000"/>
              </a:spcBef>
              <a:spcAft>
                <a:spcPts val="600"/>
              </a:spcAft>
              <a:buClr>
                <a:srgbClr val="632E62"/>
              </a:buClr>
              <a:buSzTx/>
              <a:buFont typeface="Wingdings" panose="05000000000000000000" pitchFamily="2" charset="2"/>
              <a:buChar char="q"/>
              <a:tabLst/>
              <a:defRPr/>
            </a:pPr>
            <a:r>
              <a:rPr kumimoji="0" lang="en-US" sz="3500" b="1" i="0" u="none" strike="noStrike" kern="1200" cap="none" spc="0" normalizeH="0" baseline="0" noProof="0" dirty="0">
                <a:ln>
                  <a:noFill/>
                </a:ln>
                <a:solidFill>
                  <a:srgbClr val="632E62"/>
                </a:solidFill>
                <a:effectLst/>
                <a:uLnTx/>
                <a:uFillTx/>
              </a:rPr>
              <a:t>It’s Not Poverty…</a:t>
            </a:r>
            <a:br>
              <a:rPr kumimoji="0" lang="en-US" sz="2800" b="0" i="0" u="none" strike="noStrike" kern="1200" cap="none" spc="0" normalizeH="0" baseline="0" noProof="0" dirty="0">
                <a:ln>
                  <a:noFill/>
                </a:ln>
                <a:solidFill>
                  <a:sysClr val="windowText" lastClr="000000"/>
                </a:solidFill>
                <a:effectLst/>
                <a:uLnTx/>
                <a:uFillTx/>
              </a:rPr>
            </a:br>
            <a:r>
              <a:rPr kumimoji="0" lang="en-US" sz="2800" b="0" i="0" u="none" strike="noStrike" kern="1200" cap="none" spc="0" normalizeH="0" baseline="0" noProof="0" dirty="0">
                <a:ln>
                  <a:noFill/>
                </a:ln>
                <a:effectLst/>
                <a:uLnTx/>
                <a:uFillTx/>
              </a:rPr>
              <a:t>Poverty matters when it comes to health but doesn’t fully explain why we see </a:t>
            </a:r>
            <a:r>
              <a:rPr lang="en-US" dirty="0"/>
              <a:t>differences by race </a:t>
            </a:r>
            <a:endParaRPr lang="en-US" sz="2800" b="0" i="0" u="none" strike="noStrike" kern="1200" cap="none" spc="0" normalizeH="0" baseline="0" noProof="0" dirty="0">
              <a:ln>
                <a:noFill/>
              </a:ln>
              <a:effectLst/>
              <a:uLnTx/>
              <a:uFillTx/>
              <a:cs typeface="Calibri"/>
            </a:endParaRPr>
          </a:p>
          <a:p>
            <a:pPr marR="0" lvl="0" algn="l" defTabSz="914400" rtl="0" eaLnBrk="1" fontAlgn="auto" latinLnBrk="0" hangingPunct="1">
              <a:lnSpc>
                <a:spcPct val="90000"/>
              </a:lnSpc>
              <a:spcBef>
                <a:spcPts val="1000"/>
              </a:spcBef>
              <a:spcAft>
                <a:spcPts val="1200"/>
              </a:spcAft>
              <a:buClr>
                <a:srgbClr val="632E62"/>
              </a:buClr>
              <a:buSzTx/>
              <a:buFont typeface="Wingdings" panose="05000000000000000000" pitchFamily="2" charset="2"/>
              <a:buChar char="ü"/>
              <a:tabLst/>
              <a:defRPr/>
            </a:pPr>
            <a:r>
              <a:rPr kumimoji="0" lang="en-US" sz="3500" b="1" i="0" u="none" strike="noStrike" kern="1200" cap="none" spc="0" normalizeH="0" baseline="0" noProof="0" dirty="0">
                <a:ln>
                  <a:noFill/>
                </a:ln>
                <a:solidFill>
                  <a:srgbClr val="632E62"/>
                </a:solidFill>
                <a:effectLst/>
                <a:uLnTx/>
                <a:uFillTx/>
              </a:rPr>
              <a:t>It’s Racism.</a:t>
            </a:r>
            <a:br>
              <a:rPr kumimoji="0" lang="en-US" sz="2800" b="0" i="0" u="none" strike="noStrike" kern="1200" cap="none" spc="0" normalizeH="0" baseline="0" noProof="0" dirty="0">
                <a:ln>
                  <a:noFill/>
                </a:ln>
                <a:solidFill>
                  <a:sysClr val="windowText" lastClr="000000"/>
                </a:solidFill>
                <a:effectLst/>
                <a:uLnTx/>
                <a:uFillTx/>
              </a:rPr>
            </a:br>
            <a:r>
              <a:rPr kumimoji="0" lang="en-US" sz="2800" b="0" i="0" u="none" strike="noStrike" kern="1200" cap="none" spc="0" normalizeH="0" baseline="0" noProof="0" dirty="0">
                <a:ln>
                  <a:noFill/>
                </a:ln>
                <a:effectLst/>
                <a:uLnTx/>
                <a:uFillTx/>
              </a:rPr>
              <a:t>Exposure to racism is the difference:</a:t>
            </a:r>
            <a:endParaRPr lang="en-US" sz="2800" b="0" i="0" u="none" strike="noStrike" kern="1200" cap="none" spc="0" normalizeH="0" baseline="0" noProof="0" dirty="0">
              <a:ln>
                <a:noFill/>
              </a:ln>
              <a:effectLst/>
              <a:uLnTx/>
              <a:uFillTx/>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rPr>
              <a:t>Experiences of discrimination (interpersonal </a:t>
            </a:r>
            <a:br>
              <a:rPr kumimoji="0" lang="en-US" sz="2400" b="0" i="0" u="none" strike="noStrike" kern="1200" cap="none" spc="0" normalizeH="0" baseline="0" noProof="0" dirty="0">
                <a:ln>
                  <a:noFill/>
                </a:ln>
                <a:solidFill>
                  <a:sysClr val="windowText" lastClr="000000"/>
                </a:solidFill>
                <a:effectLst/>
                <a:uLnTx/>
                <a:uFillTx/>
              </a:rPr>
            </a:br>
            <a:r>
              <a:rPr lang="en-US" dirty="0">
                <a:solidFill>
                  <a:sysClr val="windowText" lastClr="000000"/>
                </a:solidFill>
              </a:rPr>
              <a:t>&amp;</a:t>
            </a:r>
            <a:r>
              <a:rPr kumimoji="0" lang="en-US" sz="2400" b="0" i="0" u="none" strike="noStrike" kern="1200" cap="none" spc="0" normalizeH="0" baseline="0" noProof="0" dirty="0">
                <a:ln>
                  <a:noFill/>
                </a:ln>
                <a:solidFill>
                  <a:sysClr val="windowText" lastClr="000000"/>
                </a:solidFill>
                <a:effectLst/>
                <a:uLnTx/>
                <a:uFillTx/>
              </a:rPr>
              <a:t> institutional)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rPr>
              <a:t>Racial residential segregation (i.e. </a:t>
            </a:r>
            <a:r>
              <a:rPr lang="en-US" dirty="0">
                <a:solidFill>
                  <a:sysClr val="windowText" lastClr="000000"/>
                </a:solidFill>
              </a:rPr>
              <a:t>lack of resources</a:t>
            </a:r>
            <a:r>
              <a:rPr kumimoji="0" lang="en-US" sz="2400" b="0" i="0" u="none" strike="noStrike" kern="1200" cap="none" spc="0" normalizeH="0" baseline="0" noProof="0" dirty="0">
                <a:ln>
                  <a:noFill/>
                </a:ln>
                <a:solidFill>
                  <a:sysClr val="windowText" lastClr="000000"/>
                </a:solidFill>
                <a:effectLst/>
                <a:uLnTx/>
                <a:uFillTx/>
              </a:rPr>
              <a:t>, disinvestment)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rPr>
              <a:t>Bodily response to chronic/heightened stress </a:t>
            </a:r>
            <a:br>
              <a:rPr kumimoji="0" lang="en-US" sz="2400" b="0" i="0" u="none" strike="noStrike" kern="1200" cap="none" spc="0" normalizeH="0" baseline="0" noProof="0" dirty="0">
                <a:ln>
                  <a:noFill/>
                </a:ln>
                <a:solidFill>
                  <a:sysClr val="windowText" lastClr="000000"/>
                </a:solidFill>
                <a:effectLst/>
                <a:uLnTx/>
                <a:uFillTx/>
              </a:rPr>
            </a:br>
            <a:r>
              <a:rPr kumimoji="0" lang="en-US" sz="2400" b="0" i="0" u="none" strike="noStrike" kern="1200" cap="none" spc="0" normalizeH="0" baseline="0" noProof="0" dirty="0">
                <a:ln>
                  <a:noFill/>
                </a:ln>
                <a:solidFill>
                  <a:sysClr val="windowText" lastClr="000000"/>
                </a:solidFill>
                <a:effectLst/>
                <a:uLnTx/>
                <a:uFillTx/>
              </a:rPr>
              <a:t>over the life course (i.e. allostatic load, “weathering”)</a:t>
            </a:r>
          </a:p>
        </p:txBody>
      </p:sp>
    </p:spTree>
    <p:extLst>
      <p:ext uri="{BB962C8B-B14F-4D97-AF65-F5344CB8AC3E}">
        <p14:creationId xmlns:p14="http://schemas.microsoft.com/office/powerpoint/2010/main" val="359001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2" end="2"/>
                                            </p:txEl>
                                          </p:spTgt>
                                        </p:tgtEl>
                                        <p:attrNameLst>
                                          <p:attrName>style.color</p:attrName>
                                        </p:attrNameLst>
                                      </p:cBhvr>
                                      <p:to>
                                        <a:srgbClr val="755DD9"/>
                                      </p:to>
                                    </p:animClr>
                                    <p:animClr clrSpc="rgb" dir="cw">
                                      <p:cBhvr>
                                        <p:cTn id="7" dur="500" fill="hold"/>
                                        <p:tgtEl>
                                          <p:spTgt spid="5">
                                            <p:txEl>
                                              <p:pRg st="2" end="2"/>
                                            </p:txEl>
                                          </p:spTgt>
                                        </p:tgtEl>
                                        <p:attrNameLst>
                                          <p:attrName>fillcolor</p:attrName>
                                        </p:attrNameLst>
                                      </p:cBhvr>
                                      <p:to>
                                        <a:srgbClr val="755DD9"/>
                                      </p:to>
                                    </p:animClr>
                                    <p:set>
                                      <p:cBhvr>
                                        <p:cTn id="8" dur="500" fill="hold"/>
                                        <p:tgtEl>
                                          <p:spTgt spid="5">
                                            <p:txEl>
                                              <p:pRg st="2" end="2"/>
                                            </p:txEl>
                                          </p:spTgt>
                                        </p:tgtEl>
                                        <p:attrNameLst>
                                          <p:attrName>fill.type</p:attrName>
                                        </p:attrNameLst>
                                      </p:cBhvr>
                                      <p:to>
                                        <p:strVal val="solid"/>
                                      </p:to>
                                    </p:set>
                                    <p:set>
                                      <p:cBhvr>
                                        <p:cTn id="9" dur="500" fill="hold"/>
                                        <p:tgtEl>
                                          <p:spTgt spid="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39468"/>
            <a:ext cx="7747254" cy="1499616"/>
          </a:xfrm>
        </p:spPr>
        <p:txBody>
          <a:bodyPr>
            <a:noAutofit/>
          </a:bodyPr>
          <a:lstStyle/>
          <a:p>
            <a:pPr algn="ctr"/>
            <a:r>
              <a:rPr lang="en-US" sz="2400" dirty="0"/>
              <a:t>Birth Weight and Infant Mortality by Race/Ethnicity</a:t>
            </a:r>
            <a:br>
              <a:rPr lang="en-US" sz="2400" dirty="0"/>
            </a:br>
            <a:r>
              <a:rPr lang="en-US" sz="2400" dirty="0"/>
              <a:t>2013-2017</a:t>
            </a:r>
            <a:br>
              <a:rPr lang="en-US" sz="4000" dirty="0"/>
            </a:br>
            <a:endParaRPr lang="en-US" sz="4000" dirty="0"/>
          </a:p>
        </p:txBody>
      </p:sp>
      <p:sp>
        <p:nvSpPr>
          <p:cNvPr id="3" name="Footer Placeholder 2"/>
          <p:cNvSpPr>
            <a:spLocks noGrp="1"/>
          </p:cNvSpPr>
          <p:nvPr>
            <p:ph type="ftr" sz="quarter" idx="11"/>
          </p:nvPr>
        </p:nvSpPr>
        <p:spPr>
          <a:xfrm>
            <a:off x="886326" y="6435163"/>
            <a:ext cx="7620000" cy="365125"/>
          </a:xfrm>
        </p:spPr>
        <p:txBody>
          <a:bodyPr/>
          <a:lstStyle/>
          <a:p>
            <a:r>
              <a:rPr lang="en-US" dirty="0"/>
              <a:t>Property of Baltimore City Health Department. Data Source: BCHD Analysis of DHMH Vital Statistics. </a:t>
            </a:r>
          </a:p>
        </p:txBody>
      </p:sp>
      <p:graphicFrame>
        <p:nvGraphicFramePr>
          <p:cNvPr id="6" name="Chart 5"/>
          <p:cNvGraphicFramePr>
            <a:graphicFrameLocks/>
          </p:cNvGraphicFramePr>
          <p:nvPr>
            <p:extLst>
              <p:ext uri="{D42A27DB-BD31-4B8C-83A1-F6EECF244321}">
                <p14:modId xmlns:p14="http://schemas.microsoft.com/office/powerpoint/2010/main" val="109273943"/>
              </p:ext>
            </p:extLst>
          </p:nvPr>
        </p:nvGraphicFramePr>
        <p:xfrm>
          <a:off x="657726" y="1405963"/>
          <a:ext cx="80772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475782" y="5281611"/>
            <a:ext cx="457200" cy="246221"/>
          </a:xfrm>
          <a:prstGeom prst="rect">
            <a:avLst/>
          </a:prstGeom>
          <a:noFill/>
        </p:spPr>
        <p:txBody>
          <a:bodyPr wrap="square" rtlCol="0">
            <a:spAutoFit/>
          </a:bodyPr>
          <a:lstStyle/>
          <a:p>
            <a:r>
              <a:rPr lang="en-US" sz="1000" dirty="0">
                <a:latin typeface="Tw Cen MT Condensed" panose="020B0606020104020203" pitchFamily="34" charset="0"/>
              </a:rPr>
              <a:t>N=1</a:t>
            </a:r>
            <a:r>
              <a:rPr lang="en-US" sz="900" dirty="0">
                <a:latin typeface="Tw Cen MT Condensed" panose="020B0606020104020203" pitchFamily="34" charset="0"/>
              </a:rPr>
              <a:t>8</a:t>
            </a:r>
            <a:endParaRPr lang="en-US" sz="800" dirty="0">
              <a:latin typeface="Tw Cen MT Condensed" panose="020B0606020104020203" pitchFamily="34" charset="0"/>
            </a:endParaRPr>
          </a:p>
        </p:txBody>
      </p:sp>
      <p:sp>
        <p:nvSpPr>
          <p:cNvPr id="5" name="TextBox 4"/>
          <p:cNvSpPr txBox="1"/>
          <p:nvPr/>
        </p:nvSpPr>
        <p:spPr>
          <a:xfrm>
            <a:off x="3742482" y="5281611"/>
            <a:ext cx="609600" cy="246221"/>
          </a:xfrm>
          <a:prstGeom prst="rect">
            <a:avLst/>
          </a:prstGeom>
          <a:noFill/>
        </p:spPr>
        <p:txBody>
          <a:bodyPr wrap="square" rtlCol="0">
            <a:spAutoFit/>
          </a:bodyPr>
          <a:lstStyle/>
          <a:p>
            <a:r>
              <a:rPr lang="en-US" sz="1000" dirty="0">
                <a:latin typeface="Tw Cen MT Condensed" panose="020B0606020104020203" pitchFamily="34" charset="0"/>
              </a:rPr>
              <a:t>N=159</a:t>
            </a:r>
            <a:endParaRPr lang="en-US" sz="900" dirty="0">
              <a:latin typeface="Tw Cen MT Condensed" panose="020B0606020104020203" pitchFamily="34" charset="0"/>
            </a:endParaRPr>
          </a:p>
        </p:txBody>
      </p:sp>
      <p:sp>
        <p:nvSpPr>
          <p:cNvPr id="7" name="TextBox 6"/>
          <p:cNvSpPr txBox="1"/>
          <p:nvPr/>
        </p:nvSpPr>
        <p:spPr>
          <a:xfrm>
            <a:off x="4090686" y="5281611"/>
            <a:ext cx="481314" cy="246221"/>
          </a:xfrm>
          <a:prstGeom prst="rect">
            <a:avLst/>
          </a:prstGeom>
          <a:noFill/>
        </p:spPr>
        <p:txBody>
          <a:bodyPr wrap="square" rtlCol="0">
            <a:spAutoFit/>
          </a:bodyPr>
          <a:lstStyle/>
          <a:p>
            <a:r>
              <a:rPr lang="en-US" sz="1000" dirty="0">
                <a:latin typeface="Tw Cen MT Condensed" panose="020B0606020104020203" pitchFamily="34" charset="0"/>
              </a:rPr>
              <a:t>N=9</a:t>
            </a:r>
            <a:endParaRPr lang="en-US" sz="900" dirty="0">
              <a:latin typeface="Tw Cen MT Condensed" panose="020B0606020104020203" pitchFamily="34" charset="0"/>
            </a:endParaRPr>
          </a:p>
        </p:txBody>
      </p:sp>
      <p:sp>
        <p:nvSpPr>
          <p:cNvPr id="8" name="TextBox 7"/>
          <p:cNvSpPr txBox="1"/>
          <p:nvPr/>
        </p:nvSpPr>
        <p:spPr>
          <a:xfrm>
            <a:off x="4791918" y="5281611"/>
            <a:ext cx="533400" cy="246221"/>
          </a:xfrm>
          <a:prstGeom prst="rect">
            <a:avLst/>
          </a:prstGeom>
          <a:noFill/>
        </p:spPr>
        <p:txBody>
          <a:bodyPr wrap="square" rtlCol="0">
            <a:spAutoFit/>
          </a:bodyPr>
          <a:lstStyle/>
          <a:p>
            <a:r>
              <a:rPr lang="en-US" sz="1000" dirty="0">
                <a:latin typeface="Tw Cen MT Condensed" panose="020B0606020104020203" pitchFamily="34" charset="0"/>
              </a:rPr>
              <a:t>N=2</a:t>
            </a:r>
            <a:endParaRPr lang="en-US" sz="900" dirty="0">
              <a:latin typeface="Tw Cen MT Condensed" panose="020B0606020104020203" pitchFamily="34" charset="0"/>
            </a:endParaRPr>
          </a:p>
        </p:txBody>
      </p:sp>
      <p:sp>
        <p:nvSpPr>
          <p:cNvPr id="9" name="TextBox 8"/>
          <p:cNvSpPr txBox="1"/>
          <p:nvPr/>
        </p:nvSpPr>
        <p:spPr>
          <a:xfrm>
            <a:off x="5096718" y="5284835"/>
            <a:ext cx="457200" cy="246221"/>
          </a:xfrm>
          <a:prstGeom prst="rect">
            <a:avLst/>
          </a:prstGeom>
          <a:noFill/>
        </p:spPr>
        <p:txBody>
          <a:bodyPr wrap="square" rtlCol="0">
            <a:spAutoFit/>
          </a:bodyPr>
          <a:lstStyle/>
          <a:p>
            <a:r>
              <a:rPr lang="en-US" sz="1000" dirty="0">
                <a:latin typeface="Tw Cen MT Condensed" panose="020B0606020104020203" pitchFamily="34" charset="0"/>
              </a:rPr>
              <a:t>N=9</a:t>
            </a:r>
            <a:endParaRPr lang="en-US" sz="900" dirty="0">
              <a:latin typeface="Tw Cen MT Condensed" panose="020B0606020104020203" pitchFamily="34" charset="0"/>
            </a:endParaRPr>
          </a:p>
        </p:txBody>
      </p:sp>
    </p:spTree>
    <p:extLst>
      <p:ext uri="{BB962C8B-B14F-4D97-AF65-F5344CB8AC3E}">
        <p14:creationId xmlns:p14="http://schemas.microsoft.com/office/powerpoint/2010/main" val="439906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458200" cy="4389120"/>
          </a:xfrm>
        </p:spPr>
        <p:txBody>
          <a:bodyPr>
            <a:normAutofit/>
          </a:bodyPr>
          <a:lstStyle/>
          <a:p>
            <a:pPr marL="0" indent="0" algn="ctr">
              <a:buNone/>
            </a:pPr>
            <a:r>
              <a:rPr lang="en-US" sz="6600" dirty="0">
                <a:solidFill>
                  <a:srgbClr val="7030A0"/>
                </a:solidFill>
              </a:rPr>
              <a:t>Maternal </a:t>
            </a:r>
          </a:p>
          <a:p>
            <a:pPr marL="0" indent="0" algn="ctr">
              <a:buNone/>
            </a:pPr>
            <a:r>
              <a:rPr lang="en-US" sz="6600" dirty="0">
                <a:solidFill>
                  <a:srgbClr val="7030A0"/>
                </a:solidFill>
              </a:rPr>
              <a:t>Characteristics:</a:t>
            </a:r>
          </a:p>
        </p:txBody>
      </p:sp>
      <p:sp>
        <p:nvSpPr>
          <p:cNvPr id="2" name="Footer Placeholder 1"/>
          <p:cNvSpPr>
            <a:spLocks noGrp="1"/>
          </p:cNvSpPr>
          <p:nvPr>
            <p:ph type="ftr" sz="quarter" idx="11"/>
          </p:nvPr>
        </p:nvSpPr>
        <p:spPr>
          <a:xfrm>
            <a:off x="1214609" y="6307777"/>
            <a:ext cx="7010400" cy="365125"/>
          </a:xfrm>
        </p:spPr>
        <p:txBody>
          <a:bodyPr/>
          <a:lstStyle/>
          <a:p>
            <a:r>
              <a:rPr lang="en-US" dirty="0"/>
              <a:t>Property of Baltimore City Health Department. </a:t>
            </a:r>
          </a:p>
          <a:p>
            <a:r>
              <a:rPr lang="en-US" dirty="0"/>
              <a:t>Data Source: BCHD Analysis of DHMH Vital Statistics. </a:t>
            </a:r>
          </a:p>
        </p:txBody>
      </p:sp>
      <p:pic>
        <p:nvPicPr>
          <p:cNvPr id="4" name="Picture 7" descr="bchd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196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0"/>
            <a:ext cx="4749927" cy="1271016"/>
          </a:xfrm>
        </p:spPr>
        <p:txBody>
          <a:bodyPr>
            <a:noAutofit/>
          </a:bodyPr>
          <a:lstStyle/>
          <a:p>
            <a:pPr algn="ctr"/>
            <a:r>
              <a:rPr lang="en-US" sz="2800" dirty="0"/>
              <a:t>Infant Mortality Rate by </a:t>
            </a:r>
            <a:br>
              <a:rPr lang="en-US" sz="2800" dirty="0"/>
            </a:br>
            <a:r>
              <a:rPr lang="en-US" sz="2800" dirty="0"/>
              <a:t>Maternal Age Categories</a:t>
            </a:r>
            <a:br>
              <a:rPr lang="en-US" sz="2800" dirty="0"/>
            </a:br>
            <a:r>
              <a:rPr lang="en-US" sz="2800" dirty="0"/>
              <a:t>2013-2017</a:t>
            </a:r>
          </a:p>
        </p:txBody>
      </p:sp>
      <p:sp>
        <p:nvSpPr>
          <p:cNvPr id="3" name="Footer Placeholder 2"/>
          <p:cNvSpPr>
            <a:spLocks noGrp="1"/>
          </p:cNvSpPr>
          <p:nvPr>
            <p:ph type="ftr" sz="quarter" idx="11"/>
          </p:nvPr>
        </p:nvSpPr>
        <p:spPr>
          <a:xfrm>
            <a:off x="914400" y="6356350"/>
            <a:ext cx="7086600" cy="365125"/>
          </a:xfrm>
        </p:spPr>
        <p:txBody>
          <a:bodyPr/>
          <a:lstStyle/>
          <a:p>
            <a:r>
              <a:rPr lang="en-US" dirty="0"/>
              <a:t>Property of Baltimore City Health Department. </a:t>
            </a:r>
          </a:p>
          <a:p>
            <a:r>
              <a:rPr lang="en-US" dirty="0"/>
              <a:t>Data Source: BCHD Analysis of DHMH Vital Statistics. </a:t>
            </a:r>
          </a:p>
        </p:txBody>
      </p:sp>
      <p:graphicFrame>
        <p:nvGraphicFramePr>
          <p:cNvPr id="6" name="Chart 5"/>
          <p:cNvGraphicFramePr>
            <a:graphicFrameLocks/>
          </p:cNvGraphicFramePr>
          <p:nvPr>
            <p:extLst>
              <p:ext uri="{D42A27DB-BD31-4B8C-83A1-F6EECF244321}">
                <p14:modId xmlns:p14="http://schemas.microsoft.com/office/powerpoint/2010/main" val="1677908270"/>
              </p:ext>
            </p:extLst>
          </p:nvPr>
        </p:nvGraphicFramePr>
        <p:xfrm>
          <a:off x="762000" y="1482042"/>
          <a:ext cx="7939087" cy="46632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696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17813"/>
            <a:ext cx="4623054" cy="1347216"/>
          </a:xfrm>
        </p:spPr>
        <p:txBody>
          <a:bodyPr>
            <a:noAutofit/>
          </a:bodyPr>
          <a:lstStyle/>
          <a:p>
            <a:pPr algn="ctr"/>
            <a:r>
              <a:rPr lang="en-US" sz="2800" dirty="0"/>
              <a:t>Infant Mortality Rate by </a:t>
            </a:r>
            <a:br>
              <a:rPr lang="en-US" sz="2800" dirty="0"/>
            </a:br>
            <a:r>
              <a:rPr lang="en-US" sz="2800" dirty="0"/>
              <a:t>Maternal Education</a:t>
            </a:r>
            <a:br>
              <a:rPr lang="en-US" sz="2800" dirty="0"/>
            </a:br>
            <a:r>
              <a:rPr lang="en-US" sz="2800" dirty="0"/>
              <a:t>2013-2017</a:t>
            </a:r>
          </a:p>
        </p:txBody>
      </p:sp>
      <p:sp>
        <p:nvSpPr>
          <p:cNvPr id="3" name="Footer Placeholder 2"/>
          <p:cNvSpPr>
            <a:spLocks noGrp="1"/>
          </p:cNvSpPr>
          <p:nvPr>
            <p:ph type="ftr" sz="quarter" idx="11"/>
          </p:nvPr>
        </p:nvSpPr>
        <p:spPr>
          <a:xfrm>
            <a:off x="1524000" y="6400800"/>
            <a:ext cx="6934200" cy="365125"/>
          </a:xfrm>
        </p:spPr>
        <p:txBody>
          <a:bodyPr/>
          <a:lstStyle/>
          <a:p>
            <a:r>
              <a:rPr lang="en-US" dirty="0"/>
              <a:t>Property of Baltimore City Health Department. </a:t>
            </a:r>
          </a:p>
          <a:p>
            <a:r>
              <a:rPr lang="en-US" dirty="0"/>
              <a:t>Data Source: BCHD Analysis of DHMH Vital Statistics. </a:t>
            </a:r>
          </a:p>
        </p:txBody>
      </p:sp>
      <p:graphicFrame>
        <p:nvGraphicFramePr>
          <p:cNvPr id="6" name="Chart 5"/>
          <p:cNvGraphicFramePr>
            <a:graphicFrameLocks/>
          </p:cNvGraphicFramePr>
          <p:nvPr>
            <p:extLst>
              <p:ext uri="{D42A27DB-BD31-4B8C-83A1-F6EECF244321}">
                <p14:modId xmlns:p14="http://schemas.microsoft.com/office/powerpoint/2010/main" val="1714008778"/>
              </p:ext>
            </p:extLst>
          </p:nvPr>
        </p:nvGraphicFramePr>
        <p:xfrm>
          <a:off x="685800" y="1549335"/>
          <a:ext cx="7924800" cy="4707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6249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6792382" cy="1295400"/>
          </a:xfrm>
        </p:spPr>
        <p:txBody>
          <a:bodyPr>
            <a:noAutofit/>
          </a:bodyPr>
          <a:lstStyle/>
          <a:p>
            <a:pPr algn="ctr"/>
            <a:r>
              <a:rPr lang="en-US" sz="2400" dirty="0"/>
              <a:t>Infant Mortality Rate by </a:t>
            </a:r>
            <a:br>
              <a:rPr lang="en-US" sz="2400" dirty="0"/>
            </a:br>
            <a:r>
              <a:rPr lang="en-US" sz="2400" dirty="0"/>
              <a:t>Marital Status</a:t>
            </a:r>
            <a:br>
              <a:rPr lang="en-US" sz="2400" dirty="0"/>
            </a:br>
            <a:r>
              <a:rPr lang="en-US" sz="2400" dirty="0"/>
              <a:t>2013-2017</a:t>
            </a:r>
          </a:p>
        </p:txBody>
      </p:sp>
      <p:sp>
        <p:nvSpPr>
          <p:cNvPr id="3" name="Footer Placeholder 2"/>
          <p:cNvSpPr>
            <a:spLocks noGrp="1"/>
          </p:cNvSpPr>
          <p:nvPr>
            <p:ph type="ftr" sz="quarter" idx="11"/>
          </p:nvPr>
        </p:nvSpPr>
        <p:spPr>
          <a:xfrm>
            <a:off x="990600" y="6335963"/>
            <a:ext cx="7086600" cy="365125"/>
          </a:xfrm>
        </p:spPr>
        <p:txBody>
          <a:bodyPr/>
          <a:lstStyle/>
          <a:p>
            <a:r>
              <a:rPr lang="en-US" dirty="0"/>
              <a:t>Property of Baltimore City Health Department. </a:t>
            </a:r>
          </a:p>
          <a:p>
            <a:r>
              <a:rPr lang="en-US" dirty="0"/>
              <a:t>Data Source: BCHD Analysis of DHMH Vital Statistics. </a:t>
            </a:r>
          </a:p>
        </p:txBody>
      </p:sp>
      <p:graphicFrame>
        <p:nvGraphicFramePr>
          <p:cNvPr id="10" name="Chart 9"/>
          <p:cNvGraphicFramePr>
            <a:graphicFrameLocks/>
          </p:cNvGraphicFramePr>
          <p:nvPr>
            <p:extLst>
              <p:ext uri="{D42A27DB-BD31-4B8C-83A1-F6EECF244321}">
                <p14:modId xmlns:p14="http://schemas.microsoft.com/office/powerpoint/2010/main" val="4024947294"/>
              </p:ext>
            </p:extLst>
          </p:nvPr>
        </p:nvGraphicFramePr>
        <p:xfrm>
          <a:off x="581819" y="1541859"/>
          <a:ext cx="7904162" cy="454764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7315200" y="4724400"/>
            <a:ext cx="7620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latin typeface="Tw Cen MT Condensed" panose="020B0606020104020203" pitchFamily="34" charset="0"/>
              </a:rPr>
              <a:t>N=5</a:t>
            </a:r>
            <a:endParaRPr lang="en-US" sz="1100" dirty="0">
              <a:latin typeface="Tw Cen MT Condensed" panose="020B0606020104020203" pitchFamily="34" charset="0"/>
            </a:endParaRPr>
          </a:p>
        </p:txBody>
      </p:sp>
    </p:spTree>
    <p:extLst>
      <p:ext uri="{BB962C8B-B14F-4D97-AF65-F5344CB8AC3E}">
        <p14:creationId xmlns:p14="http://schemas.microsoft.com/office/powerpoint/2010/main" val="346638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0"/>
            <a:ext cx="4569773" cy="1295400"/>
          </a:xfrm>
        </p:spPr>
        <p:txBody>
          <a:bodyPr>
            <a:noAutofit/>
          </a:bodyPr>
          <a:lstStyle/>
          <a:p>
            <a:pPr algn="ctr"/>
            <a:r>
              <a:rPr lang="en-US" sz="2800" dirty="0"/>
              <a:t>Infant Mortality Rate by </a:t>
            </a:r>
            <a:br>
              <a:rPr lang="en-US" sz="2800" dirty="0"/>
            </a:br>
            <a:r>
              <a:rPr lang="en-US" sz="2800" dirty="0"/>
              <a:t>Insurance Type</a:t>
            </a:r>
            <a:br>
              <a:rPr lang="en-US" sz="2800" dirty="0"/>
            </a:br>
            <a:r>
              <a:rPr lang="en-US" sz="2800" dirty="0"/>
              <a:t>2013-2017</a:t>
            </a:r>
          </a:p>
        </p:txBody>
      </p:sp>
      <p:sp>
        <p:nvSpPr>
          <p:cNvPr id="3" name="Footer Placeholder 2"/>
          <p:cNvSpPr>
            <a:spLocks noGrp="1"/>
          </p:cNvSpPr>
          <p:nvPr>
            <p:ph type="ftr" sz="quarter" idx="11"/>
          </p:nvPr>
        </p:nvSpPr>
        <p:spPr>
          <a:xfrm>
            <a:off x="1003409" y="6248400"/>
            <a:ext cx="7162800" cy="365125"/>
          </a:xfrm>
        </p:spPr>
        <p:txBody>
          <a:bodyPr/>
          <a:lstStyle/>
          <a:p>
            <a:r>
              <a:rPr lang="en-US" dirty="0"/>
              <a:t>Property of Baltimore City Health Department. </a:t>
            </a:r>
          </a:p>
          <a:p>
            <a:r>
              <a:rPr lang="en-US" dirty="0"/>
              <a:t>Data Source: BCHD Analysis of DHMH Vital Statistics. </a:t>
            </a:r>
          </a:p>
        </p:txBody>
      </p:sp>
      <p:graphicFrame>
        <p:nvGraphicFramePr>
          <p:cNvPr id="13" name="Chart 12"/>
          <p:cNvGraphicFramePr>
            <a:graphicFrameLocks/>
          </p:cNvGraphicFramePr>
          <p:nvPr>
            <p:extLst>
              <p:ext uri="{D42A27DB-BD31-4B8C-83A1-F6EECF244321}">
                <p14:modId xmlns:p14="http://schemas.microsoft.com/office/powerpoint/2010/main" val="1729562167"/>
              </p:ext>
            </p:extLst>
          </p:nvPr>
        </p:nvGraphicFramePr>
        <p:xfrm>
          <a:off x="793859" y="1530350"/>
          <a:ext cx="7581900" cy="47053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3429000" y="4953000"/>
            <a:ext cx="647700" cy="2667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Tw Cen MT Condensed" panose="020B0606020104020203" pitchFamily="34" charset="0"/>
              </a:rPr>
              <a:t>N=173</a:t>
            </a:r>
          </a:p>
        </p:txBody>
      </p:sp>
      <p:sp>
        <p:nvSpPr>
          <p:cNvPr id="7" name="TextBox 1"/>
          <p:cNvSpPr txBox="1"/>
          <p:nvPr/>
        </p:nvSpPr>
        <p:spPr>
          <a:xfrm>
            <a:off x="4191000" y="4953000"/>
            <a:ext cx="5334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Tw Cen MT Condensed" panose="020B0606020104020203" pitchFamily="34" charset="0"/>
              </a:rPr>
              <a:t>N=5</a:t>
            </a:r>
          </a:p>
        </p:txBody>
      </p:sp>
      <p:sp>
        <p:nvSpPr>
          <p:cNvPr id="8" name="TextBox 1"/>
          <p:cNvSpPr txBox="1"/>
          <p:nvPr/>
        </p:nvSpPr>
        <p:spPr>
          <a:xfrm>
            <a:off x="5749979" y="4933244"/>
            <a:ext cx="5334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Tw Cen MT Condensed" panose="020B0606020104020203" pitchFamily="34" charset="0"/>
              </a:rPr>
              <a:t>N=22</a:t>
            </a:r>
          </a:p>
        </p:txBody>
      </p:sp>
      <p:sp>
        <p:nvSpPr>
          <p:cNvPr id="9" name="TextBox 1"/>
          <p:cNvSpPr txBox="1"/>
          <p:nvPr/>
        </p:nvSpPr>
        <p:spPr>
          <a:xfrm>
            <a:off x="6445141" y="4907844"/>
            <a:ext cx="5334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latin typeface="Tw Cen MT Condensed" panose="020B0606020104020203" pitchFamily="34" charset="0"/>
              </a:rPr>
              <a:t>N=</a:t>
            </a:r>
            <a:r>
              <a:rPr lang="en-US" sz="1200" dirty="0">
                <a:latin typeface="Tw Cen MT Condensed" panose="020B0606020104020203" pitchFamily="34" charset="0"/>
              </a:rPr>
              <a:t>53</a:t>
            </a:r>
          </a:p>
        </p:txBody>
      </p:sp>
      <p:sp>
        <p:nvSpPr>
          <p:cNvPr id="11" name="TextBox 1"/>
          <p:cNvSpPr txBox="1"/>
          <p:nvPr/>
        </p:nvSpPr>
        <p:spPr>
          <a:xfrm>
            <a:off x="7157236" y="4953000"/>
            <a:ext cx="5334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latin typeface="Tw Cen MT Condensed" panose="020B0606020104020203" pitchFamily="34" charset="0"/>
              </a:rPr>
              <a:t>N=1</a:t>
            </a:r>
          </a:p>
        </p:txBody>
      </p:sp>
    </p:spTree>
    <p:extLst>
      <p:ext uri="{BB962C8B-B14F-4D97-AF65-F5344CB8AC3E}">
        <p14:creationId xmlns:p14="http://schemas.microsoft.com/office/powerpoint/2010/main" val="1514735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6600" dirty="0">
                <a:solidFill>
                  <a:srgbClr val="7030A0"/>
                </a:solidFill>
              </a:rPr>
              <a:t>Pregnancy</a:t>
            </a:r>
          </a:p>
          <a:p>
            <a:pPr marL="0" indent="0" algn="ctr">
              <a:buNone/>
            </a:pPr>
            <a:r>
              <a:rPr lang="en-US" sz="6600" dirty="0">
                <a:solidFill>
                  <a:srgbClr val="7030A0"/>
                </a:solidFill>
              </a:rPr>
              <a:t>Characteristics:</a:t>
            </a:r>
          </a:p>
        </p:txBody>
      </p:sp>
      <p:sp>
        <p:nvSpPr>
          <p:cNvPr id="2" name="Footer Placeholder 1"/>
          <p:cNvSpPr>
            <a:spLocks noGrp="1"/>
          </p:cNvSpPr>
          <p:nvPr>
            <p:ph type="ftr" sz="quarter" idx="11"/>
          </p:nvPr>
        </p:nvSpPr>
        <p:spPr>
          <a:xfrm>
            <a:off x="1131482" y="6248400"/>
            <a:ext cx="7086600" cy="365125"/>
          </a:xfrm>
        </p:spPr>
        <p:txBody>
          <a:bodyPr/>
          <a:lstStyle/>
          <a:p>
            <a:r>
              <a:rPr lang="en-US" dirty="0"/>
              <a:t>Property of Baltimore City Health Department. </a:t>
            </a:r>
          </a:p>
          <a:p>
            <a:r>
              <a:rPr lang="en-US" dirty="0"/>
              <a:t>Data Source: BCHD Analysis of DHMH Vital Statistics. </a:t>
            </a:r>
          </a:p>
        </p:txBody>
      </p:sp>
      <p:pic>
        <p:nvPicPr>
          <p:cNvPr id="4" name="Picture 7" descr="bchd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562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979"/>
            <a:ext cx="5994654" cy="1271016"/>
          </a:xfrm>
        </p:spPr>
        <p:txBody>
          <a:bodyPr>
            <a:noAutofit/>
          </a:bodyPr>
          <a:lstStyle/>
          <a:p>
            <a:pPr algn="ctr"/>
            <a:r>
              <a:rPr lang="en-US" sz="2800" dirty="0"/>
              <a:t>Infant Mortality Rate by </a:t>
            </a:r>
            <a:br>
              <a:rPr lang="en-US" sz="2800" dirty="0"/>
            </a:br>
            <a:r>
              <a:rPr lang="en-US" sz="2800" dirty="0"/>
              <a:t>Birth Spacing: Birth to Conception</a:t>
            </a:r>
            <a:br>
              <a:rPr lang="en-US" sz="2800" dirty="0"/>
            </a:br>
            <a:r>
              <a:rPr lang="en-US" sz="2800" dirty="0"/>
              <a:t>2013-2017</a:t>
            </a:r>
          </a:p>
        </p:txBody>
      </p:sp>
      <p:sp>
        <p:nvSpPr>
          <p:cNvPr id="3" name="Footer Placeholder 2"/>
          <p:cNvSpPr>
            <a:spLocks noGrp="1"/>
          </p:cNvSpPr>
          <p:nvPr>
            <p:ph type="ftr" sz="quarter" idx="11"/>
          </p:nvPr>
        </p:nvSpPr>
        <p:spPr>
          <a:xfrm>
            <a:off x="990600" y="6172200"/>
            <a:ext cx="7391400" cy="365125"/>
          </a:xfrm>
        </p:spPr>
        <p:txBody>
          <a:bodyPr/>
          <a:lstStyle/>
          <a:p>
            <a:r>
              <a:rPr lang="en-US" dirty="0"/>
              <a:t>Property of Baltimore City Health Department. </a:t>
            </a:r>
          </a:p>
          <a:p>
            <a:r>
              <a:rPr lang="en-US" dirty="0"/>
              <a:t>Data Source: BCHD Analysis of DHMH Vital Statistics. </a:t>
            </a:r>
          </a:p>
        </p:txBody>
      </p:sp>
      <p:graphicFrame>
        <p:nvGraphicFramePr>
          <p:cNvPr id="8" name="Chart 7"/>
          <p:cNvGraphicFramePr>
            <a:graphicFrameLocks/>
          </p:cNvGraphicFramePr>
          <p:nvPr>
            <p:extLst>
              <p:ext uri="{D42A27DB-BD31-4B8C-83A1-F6EECF244321}">
                <p14:modId xmlns:p14="http://schemas.microsoft.com/office/powerpoint/2010/main" val="809501792"/>
              </p:ext>
            </p:extLst>
          </p:nvPr>
        </p:nvGraphicFramePr>
        <p:xfrm>
          <a:off x="609600" y="1500097"/>
          <a:ext cx="7975854" cy="46594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6660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6792382" cy="1295400"/>
          </a:xfrm>
        </p:spPr>
        <p:txBody>
          <a:bodyPr>
            <a:noAutofit/>
          </a:bodyPr>
          <a:lstStyle/>
          <a:p>
            <a:pPr algn="ctr"/>
            <a:r>
              <a:rPr lang="en-US" sz="2000" dirty="0"/>
              <a:t>Infant Mortality Rate by Birth Spacing:</a:t>
            </a:r>
            <a:br>
              <a:rPr lang="en-US" sz="2000" dirty="0"/>
            </a:br>
            <a:r>
              <a:rPr lang="en-US" sz="2000" dirty="0"/>
              <a:t>Birth to Conception (≤18mths Inadequate)</a:t>
            </a:r>
            <a:br>
              <a:rPr lang="en-US" sz="2000" dirty="0"/>
            </a:br>
            <a:r>
              <a:rPr lang="en-US" sz="2000" dirty="0"/>
              <a:t>2013-2017</a:t>
            </a:r>
          </a:p>
        </p:txBody>
      </p:sp>
      <p:sp>
        <p:nvSpPr>
          <p:cNvPr id="3" name="Footer Placeholder 2"/>
          <p:cNvSpPr>
            <a:spLocks noGrp="1"/>
          </p:cNvSpPr>
          <p:nvPr>
            <p:ph type="ftr" sz="quarter" idx="11"/>
          </p:nvPr>
        </p:nvSpPr>
        <p:spPr>
          <a:xfrm>
            <a:off x="838200" y="6356350"/>
            <a:ext cx="7620000" cy="365125"/>
          </a:xfrm>
        </p:spPr>
        <p:txBody>
          <a:bodyPr/>
          <a:lstStyle/>
          <a:p>
            <a:r>
              <a:rPr lang="en-US" dirty="0"/>
              <a:t>Property of Baltimore City Health Department. </a:t>
            </a:r>
          </a:p>
          <a:p>
            <a:r>
              <a:rPr lang="en-US" dirty="0"/>
              <a:t>Data Source: BCHD Analysis of DHMH Vital Statistics. </a:t>
            </a:r>
          </a:p>
        </p:txBody>
      </p:sp>
      <p:graphicFrame>
        <p:nvGraphicFramePr>
          <p:cNvPr id="6" name="Chart 5"/>
          <p:cNvGraphicFramePr>
            <a:graphicFrameLocks/>
          </p:cNvGraphicFramePr>
          <p:nvPr>
            <p:extLst>
              <p:ext uri="{D42A27DB-BD31-4B8C-83A1-F6EECF244321}">
                <p14:modId xmlns:p14="http://schemas.microsoft.com/office/powerpoint/2010/main" val="1336805459"/>
              </p:ext>
            </p:extLst>
          </p:nvPr>
        </p:nvGraphicFramePr>
        <p:xfrm>
          <a:off x="533400" y="1524000"/>
          <a:ext cx="8153400" cy="45553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9414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492" y="-37605"/>
            <a:ext cx="4995332" cy="1295400"/>
          </a:xfrm>
        </p:spPr>
        <p:txBody>
          <a:bodyPr>
            <a:noAutofit/>
          </a:bodyPr>
          <a:lstStyle/>
          <a:p>
            <a:pPr algn="ctr"/>
            <a:r>
              <a:rPr lang="en-US" sz="2800" dirty="0"/>
              <a:t>Infant Mortality Rate by </a:t>
            </a:r>
            <a:br>
              <a:rPr lang="en-US" sz="2800" dirty="0"/>
            </a:br>
            <a:r>
              <a:rPr lang="en-US" sz="2800" dirty="0"/>
              <a:t>Prenatal Care Access</a:t>
            </a:r>
            <a:br>
              <a:rPr lang="en-US" sz="2800" dirty="0"/>
            </a:br>
            <a:r>
              <a:rPr lang="en-US" sz="2800" dirty="0"/>
              <a:t>2013-2017</a:t>
            </a:r>
          </a:p>
        </p:txBody>
      </p:sp>
      <p:sp>
        <p:nvSpPr>
          <p:cNvPr id="3" name="Footer Placeholder 2"/>
          <p:cNvSpPr>
            <a:spLocks noGrp="1"/>
          </p:cNvSpPr>
          <p:nvPr>
            <p:ph type="ftr" sz="quarter" idx="11"/>
          </p:nvPr>
        </p:nvSpPr>
        <p:spPr>
          <a:xfrm>
            <a:off x="1295400" y="6248400"/>
            <a:ext cx="6858000" cy="365125"/>
          </a:xfrm>
        </p:spPr>
        <p:txBody>
          <a:bodyPr/>
          <a:lstStyle/>
          <a:p>
            <a:r>
              <a:rPr lang="en-US" dirty="0"/>
              <a:t>Property of Baltimore City Health Department. </a:t>
            </a:r>
          </a:p>
          <a:p>
            <a:r>
              <a:rPr lang="en-US" dirty="0"/>
              <a:t>Data Source: BCHD Analysis of DHMH Vital Statistics. </a:t>
            </a:r>
          </a:p>
        </p:txBody>
      </p:sp>
      <p:graphicFrame>
        <p:nvGraphicFramePr>
          <p:cNvPr id="13" name="Chart 12"/>
          <p:cNvGraphicFramePr>
            <a:graphicFrameLocks/>
          </p:cNvGraphicFramePr>
          <p:nvPr>
            <p:extLst>
              <p:ext uri="{D42A27DB-BD31-4B8C-83A1-F6EECF244321}">
                <p14:modId xmlns:p14="http://schemas.microsoft.com/office/powerpoint/2010/main" val="3574029153"/>
              </p:ext>
            </p:extLst>
          </p:nvPr>
        </p:nvGraphicFramePr>
        <p:xfrm>
          <a:off x="685800" y="1530597"/>
          <a:ext cx="79248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667000" y="4928224"/>
            <a:ext cx="457200" cy="261610"/>
          </a:xfrm>
          <a:prstGeom prst="rect">
            <a:avLst/>
          </a:prstGeom>
          <a:noFill/>
        </p:spPr>
        <p:txBody>
          <a:bodyPr wrap="square" rtlCol="0">
            <a:spAutoFit/>
          </a:bodyPr>
          <a:lstStyle/>
          <a:p>
            <a:r>
              <a:rPr lang="en-US" sz="1050" dirty="0">
                <a:latin typeface="Tw Cen MT Condensed" panose="020B0606020104020203" pitchFamily="34" charset="0"/>
              </a:rPr>
              <a:t>N=32</a:t>
            </a:r>
          </a:p>
        </p:txBody>
      </p:sp>
      <p:sp>
        <p:nvSpPr>
          <p:cNvPr id="6" name="TextBox 5"/>
          <p:cNvSpPr txBox="1"/>
          <p:nvPr/>
        </p:nvSpPr>
        <p:spPr>
          <a:xfrm>
            <a:off x="3421380" y="4928224"/>
            <a:ext cx="609600" cy="253916"/>
          </a:xfrm>
          <a:prstGeom prst="rect">
            <a:avLst/>
          </a:prstGeom>
          <a:noFill/>
        </p:spPr>
        <p:txBody>
          <a:bodyPr wrap="square" rtlCol="0">
            <a:spAutoFit/>
          </a:bodyPr>
          <a:lstStyle/>
          <a:p>
            <a:r>
              <a:rPr lang="en-US" sz="1050" dirty="0">
                <a:latin typeface="Tw Cen MT Condensed" panose="020B0606020104020203" pitchFamily="34" charset="0"/>
              </a:rPr>
              <a:t>N=168</a:t>
            </a:r>
          </a:p>
        </p:txBody>
      </p:sp>
      <p:sp>
        <p:nvSpPr>
          <p:cNvPr id="7" name="TextBox 6"/>
          <p:cNvSpPr txBox="1"/>
          <p:nvPr/>
        </p:nvSpPr>
        <p:spPr>
          <a:xfrm>
            <a:off x="4196688" y="4955520"/>
            <a:ext cx="381000" cy="261610"/>
          </a:xfrm>
          <a:prstGeom prst="rect">
            <a:avLst/>
          </a:prstGeom>
          <a:noFill/>
        </p:spPr>
        <p:txBody>
          <a:bodyPr wrap="square" rtlCol="0">
            <a:spAutoFit/>
          </a:bodyPr>
          <a:lstStyle/>
          <a:p>
            <a:r>
              <a:rPr lang="en-US" sz="1050" dirty="0">
                <a:latin typeface="Tw Cen MT Condensed" panose="020B0606020104020203" pitchFamily="34" charset="0"/>
              </a:rPr>
              <a:t>N=9</a:t>
            </a:r>
          </a:p>
        </p:txBody>
      </p:sp>
      <p:sp>
        <p:nvSpPr>
          <p:cNvPr id="8" name="TextBox 7"/>
          <p:cNvSpPr txBox="1"/>
          <p:nvPr/>
        </p:nvSpPr>
        <p:spPr>
          <a:xfrm>
            <a:off x="6037326" y="4928224"/>
            <a:ext cx="457200" cy="261610"/>
          </a:xfrm>
          <a:prstGeom prst="rect">
            <a:avLst/>
          </a:prstGeom>
          <a:noFill/>
        </p:spPr>
        <p:txBody>
          <a:bodyPr wrap="square" rtlCol="0">
            <a:spAutoFit/>
          </a:bodyPr>
          <a:lstStyle/>
          <a:p>
            <a:r>
              <a:rPr lang="en-US" sz="1050" dirty="0">
                <a:latin typeface="Tw Cen MT Condensed" panose="020B0606020104020203" pitchFamily="34" charset="0"/>
              </a:rPr>
              <a:t>N=4</a:t>
            </a:r>
          </a:p>
        </p:txBody>
      </p:sp>
      <p:sp>
        <p:nvSpPr>
          <p:cNvPr id="9" name="TextBox 8"/>
          <p:cNvSpPr txBox="1"/>
          <p:nvPr/>
        </p:nvSpPr>
        <p:spPr>
          <a:xfrm>
            <a:off x="6730746" y="4920530"/>
            <a:ext cx="457200" cy="261610"/>
          </a:xfrm>
          <a:prstGeom prst="rect">
            <a:avLst/>
          </a:prstGeom>
          <a:noFill/>
        </p:spPr>
        <p:txBody>
          <a:bodyPr wrap="square" rtlCol="0">
            <a:spAutoFit/>
          </a:bodyPr>
          <a:lstStyle/>
          <a:p>
            <a:r>
              <a:rPr lang="en-US" sz="1050" dirty="0">
                <a:latin typeface="Tw Cen MT Condensed" panose="020B0606020104020203" pitchFamily="34" charset="0"/>
              </a:rPr>
              <a:t>N=29</a:t>
            </a:r>
          </a:p>
        </p:txBody>
      </p:sp>
      <p:sp>
        <p:nvSpPr>
          <p:cNvPr id="10" name="TextBox 9"/>
          <p:cNvSpPr txBox="1"/>
          <p:nvPr/>
        </p:nvSpPr>
        <p:spPr>
          <a:xfrm>
            <a:off x="7543800" y="4920530"/>
            <a:ext cx="457200" cy="261610"/>
          </a:xfrm>
          <a:prstGeom prst="rect">
            <a:avLst/>
          </a:prstGeom>
          <a:noFill/>
        </p:spPr>
        <p:txBody>
          <a:bodyPr wrap="square" rtlCol="0">
            <a:spAutoFit/>
          </a:bodyPr>
          <a:lstStyle/>
          <a:p>
            <a:r>
              <a:rPr lang="en-US" sz="1050" dirty="0">
                <a:latin typeface="Tw Cen MT Condensed" panose="020B0606020104020203" pitchFamily="34" charset="0"/>
              </a:rPr>
              <a:t>N=5</a:t>
            </a:r>
          </a:p>
        </p:txBody>
      </p:sp>
    </p:spTree>
    <p:extLst>
      <p:ext uri="{BB962C8B-B14F-4D97-AF65-F5344CB8AC3E}">
        <p14:creationId xmlns:p14="http://schemas.microsoft.com/office/powerpoint/2010/main" val="270554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It’s Not Race…</a:t>
            </a:r>
          </a:p>
        </p:txBody>
      </p:sp>
      <p:sp>
        <p:nvSpPr>
          <p:cNvPr id="3" name="Content Placeholder 2"/>
          <p:cNvSpPr>
            <a:spLocks noGrp="1"/>
          </p:cNvSpPr>
          <p:nvPr>
            <p:ph idx="1"/>
          </p:nvPr>
        </p:nvSpPr>
        <p:spPr>
          <a:xfrm>
            <a:off x="152400" y="1519518"/>
            <a:ext cx="8839200" cy="4950884"/>
          </a:xfrm>
        </p:spPr>
        <p:txBody>
          <a:bodyPr/>
          <a:lstStyle/>
          <a:p>
            <a:r>
              <a:rPr lang="en-US" dirty="0"/>
              <a:t>Race does not dictate our biologic responses or health outcomes</a:t>
            </a:r>
          </a:p>
          <a:p>
            <a:pPr lvl="1"/>
            <a:r>
              <a:rPr lang="en-US" dirty="0"/>
              <a:t>The concept of race was determined by people (i.e. socially constructed) and has no basis in biology or genetics </a:t>
            </a:r>
          </a:p>
          <a:p>
            <a:pPr lvl="1"/>
            <a:r>
              <a:rPr lang="en-US" dirty="0"/>
              <a:t>The Human Genome Project found that people of different races were more similar genetically than people of the same race with ancestors from different countries of origin</a:t>
            </a:r>
          </a:p>
          <a:p>
            <a:pPr lvl="1"/>
            <a:endParaRPr lang="en-US" dirty="0"/>
          </a:p>
          <a:p>
            <a:pPr marL="0" indent="0">
              <a:buNone/>
            </a:pPr>
            <a:r>
              <a:rPr lang="en-US" sz="2400" dirty="0"/>
              <a:t>Source: </a:t>
            </a:r>
            <a:r>
              <a:rPr lang="en-US" sz="2400" dirty="0">
                <a:hlinkClick r:id="rId3"/>
              </a:rPr>
              <a:t>https://www.genome.gov/human-genome-project</a:t>
            </a:r>
            <a:endParaRPr lang="en-US" sz="2400" dirty="0"/>
          </a:p>
          <a:p>
            <a:pPr marL="0" indent="0">
              <a:buNone/>
            </a:pPr>
            <a:endParaRPr lang="en-US" dirty="0"/>
          </a:p>
        </p:txBody>
      </p:sp>
    </p:spTree>
    <p:extLst>
      <p:ext uri="{BB962C8B-B14F-4D97-AF65-F5344CB8AC3E}">
        <p14:creationId xmlns:p14="http://schemas.microsoft.com/office/powerpoint/2010/main" val="515605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0"/>
            <a:ext cx="4309532" cy="1295400"/>
          </a:xfrm>
        </p:spPr>
        <p:txBody>
          <a:bodyPr>
            <a:noAutofit/>
          </a:bodyPr>
          <a:lstStyle/>
          <a:p>
            <a:pPr algn="ctr"/>
            <a:r>
              <a:rPr lang="en-US" sz="2800" dirty="0"/>
              <a:t>Infant Mortality Rate by </a:t>
            </a:r>
            <a:br>
              <a:rPr lang="en-US" sz="2800" dirty="0"/>
            </a:br>
            <a:r>
              <a:rPr lang="en-US" sz="2800" dirty="0"/>
              <a:t>Prenatal Care Entry</a:t>
            </a:r>
            <a:br>
              <a:rPr lang="en-US" sz="2800" dirty="0"/>
            </a:br>
            <a:r>
              <a:rPr lang="en-US" sz="2800" dirty="0"/>
              <a:t>2013-2017</a:t>
            </a:r>
          </a:p>
        </p:txBody>
      </p:sp>
      <p:sp>
        <p:nvSpPr>
          <p:cNvPr id="6" name="Footer Placeholder 5"/>
          <p:cNvSpPr>
            <a:spLocks noGrp="1"/>
          </p:cNvSpPr>
          <p:nvPr>
            <p:ph type="ftr" sz="quarter" idx="11"/>
          </p:nvPr>
        </p:nvSpPr>
        <p:spPr>
          <a:xfrm>
            <a:off x="838200" y="6248400"/>
            <a:ext cx="7620000" cy="365125"/>
          </a:xfrm>
        </p:spPr>
        <p:txBody>
          <a:bodyPr/>
          <a:lstStyle/>
          <a:p>
            <a:r>
              <a:rPr lang="en-US" dirty="0"/>
              <a:t>Property of Baltimore City Health Department. </a:t>
            </a:r>
          </a:p>
          <a:p>
            <a:r>
              <a:rPr lang="en-US" dirty="0"/>
              <a:t>Data Source: BCHD Analysis of DHMH Vital Statistics. </a:t>
            </a:r>
          </a:p>
        </p:txBody>
      </p:sp>
      <p:graphicFrame>
        <p:nvGraphicFramePr>
          <p:cNvPr id="5" name="Chart 4"/>
          <p:cNvGraphicFramePr>
            <a:graphicFrameLocks/>
          </p:cNvGraphicFramePr>
          <p:nvPr>
            <p:extLst>
              <p:ext uri="{D42A27DB-BD31-4B8C-83A1-F6EECF244321}">
                <p14:modId xmlns:p14="http://schemas.microsoft.com/office/powerpoint/2010/main" val="453623728"/>
              </p:ext>
            </p:extLst>
          </p:nvPr>
        </p:nvGraphicFramePr>
        <p:xfrm>
          <a:off x="685800" y="1580356"/>
          <a:ext cx="7924799" cy="46680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0182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793" y="-13855"/>
            <a:ext cx="4233332" cy="1295400"/>
          </a:xfrm>
        </p:spPr>
        <p:txBody>
          <a:bodyPr>
            <a:noAutofit/>
          </a:bodyPr>
          <a:lstStyle/>
          <a:p>
            <a:pPr algn="ctr"/>
            <a:r>
              <a:rPr lang="en-US" sz="2800" dirty="0"/>
              <a:t>Infant Mortality Rate by </a:t>
            </a:r>
            <a:br>
              <a:rPr lang="en-US" sz="2800" dirty="0"/>
            </a:br>
            <a:r>
              <a:rPr lang="en-US" sz="2800" dirty="0"/>
              <a:t>Teen Birth</a:t>
            </a:r>
            <a:br>
              <a:rPr lang="en-US" sz="2800" dirty="0"/>
            </a:br>
            <a:r>
              <a:rPr lang="en-US" sz="2800" dirty="0"/>
              <a:t>2013-2017</a:t>
            </a:r>
          </a:p>
        </p:txBody>
      </p:sp>
      <p:sp>
        <p:nvSpPr>
          <p:cNvPr id="3" name="Footer Placeholder 2"/>
          <p:cNvSpPr>
            <a:spLocks noGrp="1"/>
          </p:cNvSpPr>
          <p:nvPr>
            <p:ph type="ftr" sz="quarter" idx="11"/>
          </p:nvPr>
        </p:nvSpPr>
        <p:spPr>
          <a:xfrm>
            <a:off x="1066800" y="6248400"/>
            <a:ext cx="7086600" cy="365125"/>
          </a:xfrm>
        </p:spPr>
        <p:txBody>
          <a:bodyPr/>
          <a:lstStyle/>
          <a:p>
            <a:r>
              <a:rPr lang="en-US" dirty="0"/>
              <a:t>Property of Baltimore City Health Department. </a:t>
            </a:r>
          </a:p>
          <a:p>
            <a:r>
              <a:rPr lang="en-US" dirty="0"/>
              <a:t>Data Source: BCHD Analysis of DHMH Vital Statistics. </a:t>
            </a:r>
          </a:p>
        </p:txBody>
      </p:sp>
      <p:graphicFrame>
        <p:nvGraphicFramePr>
          <p:cNvPr id="14" name="Chart 13"/>
          <p:cNvGraphicFramePr>
            <a:graphicFrameLocks/>
          </p:cNvGraphicFramePr>
          <p:nvPr>
            <p:extLst>
              <p:ext uri="{D42A27DB-BD31-4B8C-83A1-F6EECF244321}">
                <p14:modId xmlns:p14="http://schemas.microsoft.com/office/powerpoint/2010/main" val="2112230824"/>
              </p:ext>
            </p:extLst>
          </p:nvPr>
        </p:nvGraphicFramePr>
        <p:xfrm>
          <a:off x="381000" y="1600200"/>
          <a:ext cx="83820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438400" y="4953000"/>
            <a:ext cx="533400" cy="253916"/>
          </a:xfrm>
          <a:prstGeom prst="rect">
            <a:avLst/>
          </a:prstGeom>
          <a:noFill/>
        </p:spPr>
        <p:txBody>
          <a:bodyPr wrap="square" rtlCol="0">
            <a:spAutoFit/>
          </a:bodyPr>
          <a:lstStyle/>
          <a:p>
            <a:r>
              <a:rPr lang="en-US" sz="1050" dirty="0">
                <a:latin typeface="Tw Cen MT Condensed" panose="020B0606020104020203" pitchFamily="34" charset="0"/>
              </a:rPr>
              <a:t>N=44</a:t>
            </a:r>
          </a:p>
        </p:txBody>
      </p:sp>
      <p:sp>
        <p:nvSpPr>
          <p:cNvPr id="6" name="TextBox 5"/>
          <p:cNvSpPr txBox="1"/>
          <p:nvPr/>
        </p:nvSpPr>
        <p:spPr>
          <a:xfrm>
            <a:off x="3171093" y="4953000"/>
            <a:ext cx="533400" cy="253916"/>
          </a:xfrm>
          <a:prstGeom prst="rect">
            <a:avLst/>
          </a:prstGeom>
          <a:noFill/>
        </p:spPr>
        <p:txBody>
          <a:bodyPr wrap="square" rtlCol="0">
            <a:spAutoFit/>
          </a:bodyPr>
          <a:lstStyle/>
          <a:p>
            <a:r>
              <a:rPr lang="en-US" sz="1050" dirty="0">
                <a:latin typeface="Tw Cen MT Condensed" panose="020B0606020104020203" pitchFamily="34" charset="0"/>
              </a:rPr>
              <a:t>N=222</a:t>
            </a:r>
          </a:p>
        </p:txBody>
      </p:sp>
      <p:sp>
        <p:nvSpPr>
          <p:cNvPr id="7" name="TextBox 6"/>
          <p:cNvSpPr txBox="1"/>
          <p:nvPr/>
        </p:nvSpPr>
        <p:spPr>
          <a:xfrm>
            <a:off x="3998976" y="4953000"/>
            <a:ext cx="533400" cy="253916"/>
          </a:xfrm>
          <a:prstGeom prst="rect">
            <a:avLst/>
          </a:prstGeom>
          <a:noFill/>
        </p:spPr>
        <p:txBody>
          <a:bodyPr wrap="square" rtlCol="0">
            <a:spAutoFit/>
          </a:bodyPr>
          <a:lstStyle/>
          <a:p>
            <a:r>
              <a:rPr lang="en-US" sz="1050" dirty="0">
                <a:latin typeface="Tw Cen MT Condensed" panose="020B0606020104020203" pitchFamily="34" charset="0"/>
              </a:rPr>
              <a:t>N=16</a:t>
            </a:r>
          </a:p>
        </p:txBody>
      </p:sp>
      <p:sp>
        <p:nvSpPr>
          <p:cNvPr id="8" name="TextBox 7"/>
          <p:cNvSpPr txBox="1"/>
          <p:nvPr/>
        </p:nvSpPr>
        <p:spPr>
          <a:xfrm>
            <a:off x="5878068" y="4953000"/>
            <a:ext cx="533400" cy="253916"/>
          </a:xfrm>
          <a:prstGeom prst="rect">
            <a:avLst/>
          </a:prstGeom>
          <a:noFill/>
        </p:spPr>
        <p:txBody>
          <a:bodyPr wrap="square" rtlCol="0">
            <a:spAutoFit/>
          </a:bodyPr>
          <a:lstStyle/>
          <a:p>
            <a:r>
              <a:rPr lang="en-US" sz="1050" dirty="0">
                <a:latin typeface="Tw Cen MT Condensed" panose="020B0606020104020203" pitchFamily="34" charset="0"/>
              </a:rPr>
              <a:t>N=2</a:t>
            </a:r>
          </a:p>
        </p:txBody>
      </p:sp>
      <p:sp>
        <p:nvSpPr>
          <p:cNvPr id="9" name="TextBox 8"/>
          <p:cNvSpPr txBox="1"/>
          <p:nvPr/>
        </p:nvSpPr>
        <p:spPr>
          <a:xfrm>
            <a:off x="6629400" y="4953000"/>
            <a:ext cx="533400" cy="253916"/>
          </a:xfrm>
          <a:prstGeom prst="rect">
            <a:avLst/>
          </a:prstGeom>
          <a:noFill/>
        </p:spPr>
        <p:txBody>
          <a:bodyPr wrap="square" rtlCol="0">
            <a:spAutoFit/>
          </a:bodyPr>
          <a:lstStyle/>
          <a:p>
            <a:r>
              <a:rPr lang="en-US" sz="1050" dirty="0">
                <a:latin typeface="Tw Cen MT Condensed" panose="020B0606020104020203" pitchFamily="34" charset="0"/>
              </a:rPr>
              <a:t>N=24</a:t>
            </a:r>
          </a:p>
        </p:txBody>
      </p:sp>
      <p:sp>
        <p:nvSpPr>
          <p:cNvPr id="10" name="TextBox 9"/>
          <p:cNvSpPr txBox="1"/>
          <p:nvPr/>
        </p:nvSpPr>
        <p:spPr>
          <a:xfrm>
            <a:off x="7490460" y="4953000"/>
            <a:ext cx="533400" cy="253916"/>
          </a:xfrm>
          <a:prstGeom prst="rect">
            <a:avLst/>
          </a:prstGeom>
          <a:noFill/>
        </p:spPr>
        <p:txBody>
          <a:bodyPr wrap="square" rtlCol="0">
            <a:spAutoFit/>
          </a:bodyPr>
          <a:lstStyle/>
          <a:p>
            <a:r>
              <a:rPr lang="en-US" sz="1050" dirty="0">
                <a:latin typeface="Tw Cen MT Condensed" panose="020B0606020104020203" pitchFamily="34" charset="0"/>
              </a:rPr>
              <a:t>N=2</a:t>
            </a:r>
          </a:p>
        </p:txBody>
      </p:sp>
    </p:spTree>
    <p:extLst>
      <p:ext uri="{BB962C8B-B14F-4D97-AF65-F5344CB8AC3E}">
        <p14:creationId xmlns:p14="http://schemas.microsoft.com/office/powerpoint/2010/main" val="3305586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152" y="0"/>
            <a:ext cx="6792382" cy="1295400"/>
          </a:xfrm>
        </p:spPr>
        <p:txBody>
          <a:bodyPr>
            <a:noAutofit/>
          </a:bodyPr>
          <a:lstStyle/>
          <a:p>
            <a:pPr algn="ctr"/>
            <a:r>
              <a:rPr lang="en-US" sz="2800" dirty="0"/>
              <a:t>Infant Mortality Rate by </a:t>
            </a:r>
            <a:br>
              <a:rPr lang="en-US" sz="2800" dirty="0"/>
            </a:br>
            <a:r>
              <a:rPr lang="en-US" sz="2800" dirty="0"/>
              <a:t>Teen Birth, Multiple Births</a:t>
            </a:r>
            <a:br>
              <a:rPr lang="en-US" sz="2800" dirty="0"/>
            </a:br>
            <a:r>
              <a:rPr lang="en-US" sz="2800" dirty="0"/>
              <a:t>2013-2017</a:t>
            </a:r>
          </a:p>
        </p:txBody>
      </p:sp>
      <p:sp>
        <p:nvSpPr>
          <p:cNvPr id="3" name="Footer Placeholder 2"/>
          <p:cNvSpPr>
            <a:spLocks noGrp="1"/>
          </p:cNvSpPr>
          <p:nvPr>
            <p:ph type="ftr" sz="quarter" idx="11"/>
          </p:nvPr>
        </p:nvSpPr>
        <p:spPr>
          <a:xfrm>
            <a:off x="838199" y="6288839"/>
            <a:ext cx="7543800" cy="365125"/>
          </a:xfrm>
        </p:spPr>
        <p:txBody>
          <a:bodyPr/>
          <a:lstStyle/>
          <a:p>
            <a:r>
              <a:rPr lang="en-US" dirty="0"/>
              <a:t>Property of Baltimore City Health Department. </a:t>
            </a:r>
          </a:p>
          <a:p>
            <a:r>
              <a:rPr lang="en-US" dirty="0"/>
              <a:t>Data Source: BCHD Analysis of DHMH Vital Statistics. </a:t>
            </a:r>
          </a:p>
        </p:txBody>
      </p:sp>
      <p:graphicFrame>
        <p:nvGraphicFramePr>
          <p:cNvPr id="16" name="Chart 15"/>
          <p:cNvGraphicFramePr>
            <a:graphicFrameLocks/>
          </p:cNvGraphicFramePr>
          <p:nvPr>
            <p:extLst>
              <p:ext uri="{D42A27DB-BD31-4B8C-83A1-F6EECF244321}">
                <p14:modId xmlns:p14="http://schemas.microsoft.com/office/powerpoint/2010/main" val="4181451876"/>
              </p:ext>
            </p:extLst>
          </p:nvPr>
        </p:nvGraphicFramePr>
        <p:xfrm>
          <a:off x="381000" y="1409700"/>
          <a:ext cx="8402534" cy="476483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991152" y="5181600"/>
            <a:ext cx="447248" cy="261610"/>
          </a:xfrm>
          <a:prstGeom prst="rect">
            <a:avLst/>
          </a:prstGeom>
          <a:noFill/>
        </p:spPr>
        <p:txBody>
          <a:bodyPr wrap="square" rtlCol="0">
            <a:spAutoFit/>
          </a:bodyPr>
          <a:lstStyle/>
          <a:p>
            <a:r>
              <a:rPr lang="en-US" sz="1050" dirty="0">
                <a:latin typeface="Tw Cen MT Condensed" panose="020B0606020104020203" pitchFamily="34" charset="0"/>
              </a:rPr>
              <a:t>N=44</a:t>
            </a:r>
          </a:p>
        </p:txBody>
      </p:sp>
      <p:sp>
        <p:nvSpPr>
          <p:cNvPr id="6" name="TextBox 5"/>
          <p:cNvSpPr txBox="1"/>
          <p:nvPr/>
        </p:nvSpPr>
        <p:spPr>
          <a:xfrm>
            <a:off x="2667000" y="5187696"/>
            <a:ext cx="533400" cy="253916"/>
          </a:xfrm>
          <a:prstGeom prst="rect">
            <a:avLst/>
          </a:prstGeom>
          <a:noFill/>
        </p:spPr>
        <p:txBody>
          <a:bodyPr wrap="square" rtlCol="0">
            <a:spAutoFit/>
          </a:bodyPr>
          <a:lstStyle/>
          <a:p>
            <a:r>
              <a:rPr lang="en-US" sz="1050" dirty="0">
                <a:latin typeface="Tw Cen MT Condensed" panose="020B0606020104020203" pitchFamily="34" charset="0"/>
              </a:rPr>
              <a:t>N=222</a:t>
            </a:r>
          </a:p>
        </p:txBody>
      </p:sp>
      <p:sp>
        <p:nvSpPr>
          <p:cNvPr id="7" name="TextBox 6"/>
          <p:cNvSpPr txBox="1"/>
          <p:nvPr/>
        </p:nvSpPr>
        <p:spPr>
          <a:xfrm>
            <a:off x="4534711" y="5187696"/>
            <a:ext cx="447248" cy="261610"/>
          </a:xfrm>
          <a:prstGeom prst="rect">
            <a:avLst/>
          </a:prstGeom>
          <a:noFill/>
        </p:spPr>
        <p:txBody>
          <a:bodyPr wrap="square" rtlCol="0">
            <a:spAutoFit/>
          </a:bodyPr>
          <a:lstStyle/>
          <a:p>
            <a:r>
              <a:rPr lang="en-US" sz="1050" dirty="0">
                <a:latin typeface="Tw Cen MT Condensed" panose="020B0606020104020203" pitchFamily="34" charset="0"/>
              </a:rPr>
              <a:t>N=2</a:t>
            </a:r>
          </a:p>
        </p:txBody>
      </p:sp>
      <p:sp>
        <p:nvSpPr>
          <p:cNvPr id="8" name="TextBox 7"/>
          <p:cNvSpPr txBox="1"/>
          <p:nvPr/>
        </p:nvSpPr>
        <p:spPr>
          <a:xfrm>
            <a:off x="5163719" y="5187696"/>
            <a:ext cx="447248" cy="261610"/>
          </a:xfrm>
          <a:prstGeom prst="rect">
            <a:avLst/>
          </a:prstGeom>
          <a:noFill/>
        </p:spPr>
        <p:txBody>
          <a:bodyPr wrap="square" rtlCol="0">
            <a:spAutoFit/>
          </a:bodyPr>
          <a:lstStyle/>
          <a:p>
            <a:r>
              <a:rPr lang="en-US" sz="1050" dirty="0">
                <a:latin typeface="Tw Cen MT Condensed" panose="020B0606020104020203" pitchFamily="34" charset="0"/>
              </a:rPr>
              <a:t>N=21</a:t>
            </a:r>
          </a:p>
        </p:txBody>
      </p:sp>
      <p:sp>
        <p:nvSpPr>
          <p:cNvPr id="9" name="TextBox 8"/>
          <p:cNvSpPr txBox="1"/>
          <p:nvPr/>
        </p:nvSpPr>
        <p:spPr>
          <a:xfrm>
            <a:off x="7543800" y="5193792"/>
            <a:ext cx="447248" cy="261610"/>
          </a:xfrm>
          <a:prstGeom prst="rect">
            <a:avLst/>
          </a:prstGeom>
          <a:noFill/>
        </p:spPr>
        <p:txBody>
          <a:bodyPr wrap="square" rtlCol="0">
            <a:spAutoFit/>
          </a:bodyPr>
          <a:lstStyle/>
          <a:p>
            <a:r>
              <a:rPr lang="en-US" sz="1050" dirty="0">
                <a:latin typeface="Tw Cen MT Condensed" panose="020B0606020104020203" pitchFamily="34" charset="0"/>
              </a:rPr>
              <a:t>N=3</a:t>
            </a:r>
          </a:p>
        </p:txBody>
      </p:sp>
    </p:spTree>
    <p:extLst>
      <p:ext uri="{BB962C8B-B14F-4D97-AF65-F5344CB8AC3E}">
        <p14:creationId xmlns:p14="http://schemas.microsoft.com/office/powerpoint/2010/main" val="4181975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0"/>
            <a:ext cx="4538132" cy="1295400"/>
          </a:xfrm>
        </p:spPr>
        <p:txBody>
          <a:bodyPr>
            <a:noAutofit/>
          </a:bodyPr>
          <a:lstStyle/>
          <a:p>
            <a:pPr algn="ctr"/>
            <a:r>
              <a:rPr lang="en-US" sz="2800" dirty="0"/>
              <a:t>Infant Mortality Rate by </a:t>
            </a:r>
            <a:br>
              <a:rPr lang="en-US" sz="2800" dirty="0"/>
            </a:br>
            <a:r>
              <a:rPr lang="en-US" sz="2800" dirty="0"/>
              <a:t>Body Mass Index</a:t>
            </a:r>
            <a:br>
              <a:rPr lang="en-US" sz="2800" dirty="0"/>
            </a:br>
            <a:r>
              <a:rPr lang="en-US" sz="2800" dirty="0"/>
              <a:t>2013-2017</a:t>
            </a:r>
          </a:p>
        </p:txBody>
      </p:sp>
      <p:sp>
        <p:nvSpPr>
          <p:cNvPr id="4" name="Footer Placeholder 3"/>
          <p:cNvSpPr>
            <a:spLocks noGrp="1"/>
          </p:cNvSpPr>
          <p:nvPr>
            <p:ph type="ftr" sz="quarter" idx="11"/>
          </p:nvPr>
        </p:nvSpPr>
        <p:spPr>
          <a:xfrm>
            <a:off x="457200" y="6324600"/>
            <a:ext cx="8153400" cy="365125"/>
          </a:xfrm>
        </p:spPr>
        <p:txBody>
          <a:bodyPr/>
          <a:lstStyle/>
          <a:p>
            <a:r>
              <a:rPr lang="en-US" dirty="0"/>
              <a:t>Property of Baltimore City Health Department. </a:t>
            </a:r>
          </a:p>
          <a:p>
            <a:r>
              <a:rPr lang="en-US" dirty="0"/>
              <a:t>Data Source: BCHD Analysis of DHMH Vital Statistics. </a:t>
            </a:r>
          </a:p>
        </p:txBody>
      </p:sp>
      <p:graphicFrame>
        <p:nvGraphicFramePr>
          <p:cNvPr id="5" name="Chart 4"/>
          <p:cNvGraphicFramePr>
            <a:graphicFrameLocks/>
          </p:cNvGraphicFramePr>
          <p:nvPr>
            <p:extLst>
              <p:ext uri="{D42A27DB-BD31-4B8C-83A1-F6EECF244321}">
                <p14:modId xmlns:p14="http://schemas.microsoft.com/office/powerpoint/2010/main" val="626260616"/>
              </p:ext>
            </p:extLst>
          </p:nvPr>
        </p:nvGraphicFramePr>
        <p:xfrm>
          <a:off x="592931" y="1494234"/>
          <a:ext cx="7881937" cy="48303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0153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4811182" cy="1295400"/>
          </a:xfrm>
        </p:spPr>
        <p:txBody>
          <a:bodyPr>
            <a:noAutofit/>
          </a:bodyPr>
          <a:lstStyle/>
          <a:p>
            <a:pPr algn="ctr"/>
            <a:r>
              <a:rPr lang="en-US" sz="2800" dirty="0"/>
              <a:t>Infant Mortality Rate by </a:t>
            </a:r>
            <a:br>
              <a:rPr lang="en-US" sz="2800" dirty="0"/>
            </a:br>
            <a:r>
              <a:rPr lang="en-US" sz="2800" dirty="0"/>
              <a:t>Chronic Hypertension</a:t>
            </a:r>
            <a:br>
              <a:rPr lang="en-US" sz="2800" dirty="0"/>
            </a:br>
            <a:r>
              <a:rPr lang="en-US" sz="2800" dirty="0"/>
              <a:t>2013-2017</a:t>
            </a:r>
          </a:p>
        </p:txBody>
      </p:sp>
      <p:sp>
        <p:nvSpPr>
          <p:cNvPr id="4" name="Footer Placeholder 3"/>
          <p:cNvSpPr>
            <a:spLocks noGrp="1"/>
          </p:cNvSpPr>
          <p:nvPr>
            <p:ph type="ftr" sz="quarter" idx="11"/>
          </p:nvPr>
        </p:nvSpPr>
        <p:spPr>
          <a:xfrm>
            <a:off x="762000" y="6172200"/>
            <a:ext cx="7620000" cy="365125"/>
          </a:xfrm>
        </p:spPr>
        <p:txBody>
          <a:bodyPr/>
          <a:lstStyle/>
          <a:p>
            <a:r>
              <a:rPr lang="en-US" dirty="0"/>
              <a:t>Property of Baltimore City Health Department. </a:t>
            </a:r>
          </a:p>
          <a:p>
            <a:r>
              <a:rPr lang="en-US" dirty="0"/>
              <a:t>Data Source: BCHD Analysis of DHMH Vital Statistics. </a:t>
            </a:r>
          </a:p>
        </p:txBody>
      </p:sp>
      <p:graphicFrame>
        <p:nvGraphicFramePr>
          <p:cNvPr id="7" name="Chart 6"/>
          <p:cNvGraphicFramePr>
            <a:graphicFrameLocks/>
          </p:cNvGraphicFramePr>
          <p:nvPr>
            <p:extLst>
              <p:ext uri="{D42A27DB-BD31-4B8C-83A1-F6EECF244321}">
                <p14:modId xmlns:p14="http://schemas.microsoft.com/office/powerpoint/2010/main" val="3413126209"/>
              </p:ext>
            </p:extLst>
          </p:nvPr>
        </p:nvGraphicFramePr>
        <p:xfrm>
          <a:off x="641350" y="1473200"/>
          <a:ext cx="789305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391400" y="4648200"/>
            <a:ext cx="620182" cy="261610"/>
          </a:xfrm>
          <a:prstGeom prst="rect">
            <a:avLst/>
          </a:prstGeom>
          <a:noFill/>
        </p:spPr>
        <p:txBody>
          <a:bodyPr wrap="square" rtlCol="0">
            <a:spAutoFit/>
          </a:bodyPr>
          <a:lstStyle/>
          <a:p>
            <a:r>
              <a:rPr lang="en-US" sz="1050" dirty="0">
                <a:latin typeface="Tw Cen MT Condensed" panose="020B0606020104020203" pitchFamily="34" charset="0"/>
              </a:rPr>
              <a:t>N=2</a:t>
            </a:r>
          </a:p>
        </p:txBody>
      </p:sp>
      <p:sp>
        <p:nvSpPr>
          <p:cNvPr id="6" name="TextBox 5"/>
          <p:cNvSpPr txBox="1"/>
          <p:nvPr/>
        </p:nvSpPr>
        <p:spPr>
          <a:xfrm>
            <a:off x="4114800" y="4648200"/>
            <a:ext cx="620182" cy="261610"/>
          </a:xfrm>
          <a:prstGeom prst="rect">
            <a:avLst/>
          </a:prstGeom>
          <a:noFill/>
        </p:spPr>
        <p:txBody>
          <a:bodyPr wrap="square" rtlCol="0">
            <a:spAutoFit/>
          </a:bodyPr>
          <a:lstStyle/>
          <a:p>
            <a:r>
              <a:rPr lang="en-US" sz="1050" dirty="0">
                <a:latin typeface="Tw Cen MT Condensed" panose="020B0606020104020203" pitchFamily="34" charset="0"/>
              </a:rPr>
              <a:t>N=16</a:t>
            </a:r>
          </a:p>
        </p:txBody>
      </p:sp>
    </p:spTree>
    <p:extLst>
      <p:ext uri="{BB962C8B-B14F-4D97-AF65-F5344CB8AC3E}">
        <p14:creationId xmlns:p14="http://schemas.microsoft.com/office/powerpoint/2010/main" val="2622968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792382" cy="1295400"/>
          </a:xfrm>
        </p:spPr>
        <p:txBody>
          <a:bodyPr>
            <a:noAutofit/>
          </a:bodyPr>
          <a:lstStyle/>
          <a:p>
            <a:pPr algn="ctr"/>
            <a:r>
              <a:rPr lang="en-US" sz="2800" dirty="0"/>
              <a:t>Infant Mortality Rate by </a:t>
            </a:r>
            <a:br>
              <a:rPr lang="en-US" sz="2800" dirty="0"/>
            </a:br>
            <a:r>
              <a:rPr lang="en-US" sz="2800" dirty="0"/>
              <a:t>Reported Smoking During Pregnancy</a:t>
            </a:r>
            <a:br>
              <a:rPr lang="en-US" sz="2800" dirty="0"/>
            </a:br>
            <a:r>
              <a:rPr lang="en-US" sz="2800" dirty="0"/>
              <a:t>2013-2017</a:t>
            </a:r>
          </a:p>
        </p:txBody>
      </p:sp>
      <p:sp>
        <p:nvSpPr>
          <p:cNvPr id="4" name="Footer Placeholder 3"/>
          <p:cNvSpPr>
            <a:spLocks noGrp="1"/>
          </p:cNvSpPr>
          <p:nvPr>
            <p:ph type="ftr" sz="quarter" idx="11"/>
          </p:nvPr>
        </p:nvSpPr>
        <p:spPr>
          <a:xfrm>
            <a:off x="914400" y="6324600"/>
            <a:ext cx="7543800" cy="365125"/>
          </a:xfrm>
        </p:spPr>
        <p:txBody>
          <a:bodyPr/>
          <a:lstStyle/>
          <a:p>
            <a:r>
              <a:rPr lang="en-US" dirty="0"/>
              <a:t>Property of Baltimore City Health Department. </a:t>
            </a:r>
          </a:p>
          <a:p>
            <a:r>
              <a:rPr lang="en-US" dirty="0"/>
              <a:t>Data Source: BCHD Analysis of DHMH Vital Statistics. </a:t>
            </a:r>
          </a:p>
        </p:txBody>
      </p:sp>
      <p:graphicFrame>
        <p:nvGraphicFramePr>
          <p:cNvPr id="5" name="Chart 4"/>
          <p:cNvGraphicFramePr>
            <a:graphicFrameLocks/>
          </p:cNvGraphicFramePr>
          <p:nvPr>
            <p:extLst>
              <p:ext uri="{D42A27DB-BD31-4B8C-83A1-F6EECF244321}">
                <p14:modId xmlns:p14="http://schemas.microsoft.com/office/powerpoint/2010/main" val="1903495025"/>
              </p:ext>
            </p:extLst>
          </p:nvPr>
        </p:nvGraphicFramePr>
        <p:xfrm>
          <a:off x="647700" y="1409700"/>
          <a:ext cx="80772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2619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2895600"/>
            <a:ext cx="7772400" cy="4114800"/>
          </a:xfrm>
        </p:spPr>
        <p:txBody>
          <a:bodyPr>
            <a:normAutofit/>
          </a:bodyPr>
          <a:lstStyle/>
          <a:p>
            <a:pPr marL="0" indent="0" algn="ctr">
              <a:buNone/>
            </a:pPr>
            <a:r>
              <a:rPr lang="en-US" sz="6600" dirty="0">
                <a:solidFill>
                  <a:srgbClr val="7030A0"/>
                </a:solidFill>
              </a:rPr>
              <a:t>Summary Notes</a:t>
            </a:r>
          </a:p>
        </p:txBody>
      </p:sp>
      <p:sp>
        <p:nvSpPr>
          <p:cNvPr id="2" name="Footer Placeholder 1"/>
          <p:cNvSpPr>
            <a:spLocks noGrp="1"/>
          </p:cNvSpPr>
          <p:nvPr>
            <p:ph type="ftr" sz="quarter" idx="11"/>
          </p:nvPr>
        </p:nvSpPr>
        <p:spPr>
          <a:xfrm>
            <a:off x="1371600" y="6248400"/>
            <a:ext cx="7086600" cy="365125"/>
          </a:xfrm>
        </p:spPr>
        <p:txBody>
          <a:bodyPr/>
          <a:lstStyle/>
          <a:p>
            <a:r>
              <a:rPr lang="en-US" dirty="0"/>
              <a:t>Property of Baltimore City Health Department. </a:t>
            </a:r>
          </a:p>
          <a:p>
            <a:r>
              <a:rPr lang="en-US" dirty="0"/>
              <a:t>Data Source: BCHD Analysis of DHMH Vital Statistics. </a:t>
            </a:r>
          </a:p>
        </p:txBody>
      </p:sp>
      <p:pic>
        <p:nvPicPr>
          <p:cNvPr id="4" name="Picture 7" descr="bchd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245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063"/>
            <a:ext cx="6792382" cy="1295400"/>
          </a:xfrm>
        </p:spPr>
        <p:txBody>
          <a:bodyPr>
            <a:normAutofit/>
          </a:bodyPr>
          <a:lstStyle/>
          <a:p>
            <a:r>
              <a:rPr lang="en-US" dirty="0"/>
              <a:t>Summary By Race: Gestational Age</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600" dirty="0"/>
              <a:t>Percent of extreme preterm birth is </a:t>
            </a:r>
            <a:r>
              <a:rPr lang="en-US" sz="2600" i="1" dirty="0"/>
              <a:t>nearly double </a:t>
            </a:r>
            <a:r>
              <a:rPr lang="en-US" sz="2600" dirty="0"/>
              <a:t>in NH Black infants compared to NH White infants </a:t>
            </a:r>
          </a:p>
          <a:p>
            <a:pPr>
              <a:buFont typeface="Arial" panose="020B0604020202020204" pitchFamily="34" charset="0"/>
              <a:buChar char="•"/>
            </a:pPr>
            <a:r>
              <a:rPr lang="en-US" sz="2600" dirty="0"/>
              <a:t>Extreme preterm birth accounts for 60% of Infant Deaths in NH Black Infants and 53% of Infant Deaths in Latinx Infants (compared to 37% in NH White Infants)</a:t>
            </a:r>
          </a:p>
          <a:p>
            <a:pPr>
              <a:buFont typeface="Arial" panose="020B0604020202020204" pitchFamily="34" charset="0"/>
              <a:buChar char="•"/>
            </a:pPr>
            <a:r>
              <a:rPr lang="en-US" sz="2600" dirty="0"/>
              <a:t>Latinx infants have highest mortality </a:t>
            </a:r>
            <a:r>
              <a:rPr lang="en-US" sz="2600" i="1" dirty="0"/>
              <a:t>rates</a:t>
            </a:r>
            <a:r>
              <a:rPr lang="en-US" sz="2600" dirty="0"/>
              <a:t> in extremely preterm and mid to late term births</a:t>
            </a:r>
            <a:endParaRPr lang="en-US" sz="2600" i="1" dirty="0"/>
          </a:p>
        </p:txBody>
      </p:sp>
      <p:sp>
        <p:nvSpPr>
          <p:cNvPr id="4" name="Footer Placeholder 3"/>
          <p:cNvSpPr>
            <a:spLocks noGrp="1"/>
          </p:cNvSpPr>
          <p:nvPr>
            <p:ph type="ftr" sz="quarter" idx="11"/>
          </p:nvPr>
        </p:nvSpPr>
        <p:spPr>
          <a:xfrm>
            <a:off x="685800" y="6248400"/>
            <a:ext cx="8001000" cy="365125"/>
          </a:xfrm>
        </p:spPr>
        <p:txBody>
          <a:bodyPr/>
          <a:lstStyle/>
          <a:p>
            <a:r>
              <a:rPr lang="en-US" dirty="0"/>
              <a:t>Property of Baltimore City Health Department. </a:t>
            </a:r>
          </a:p>
          <a:p>
            <a:r>
              <a:rPr lang="en-US" dirty="0"/>
              <a:t>Data Source: BCHD Analysis of DHMH Vital Statistics. </a:t>
            </a:r>
          </a:p>
        </p:txBody>
      </p:sp>
    </p:spTree>
    <p:extLst>
      <p:ext uri="{BB962C8B-B14F-4D97-AF65-F5344CB8AC3E}">
        <p14:creationId xmlns:p14="http://schemas.microsoft.com/office/powerpoint/2010/main" val="2255648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4063"/>
            <a:ext cx="6792382" cy="1295400"/>
          </a:xfrm>
        </p:spPr>
        <p:txBody>
          <a:bodyPr>
            <a:normAutofit/>
          </a:bodyPr>
          <a:lstStyle/>
          <a:p>
            <a:r>
              <a:rPr lang="en-US" dirty="0"/>
              <a:t>Summary By Race: Birth Weight</a:t>
            </a:r>
          </a:p>
        </p:txBody>
      </p:sp>
      <p:sp>
        <p:nvSpPr>
          <p:cNvPr id="3" name="Content Placeholder 2"/>
          <p:cNvSpPr>
            <a:spLocks noGrp="1"/>
          </p:cNvSpPr>
          <p:nvPr>
            <p:ph idx="1"/>
          </p:nvPr>
        </p:nvSpPr>
        <p:spPr>
          <a:xfrm>
            <a:off x="838200" y="2099324"/>
            <a:ext cx="7543800" cy="4389120"/>
          </a:xfrm>
        </p:spPr>
        <p:txBody>
          <a:bodyPr>
            <a:normAutofit/>
          </a:bodyPr>
          <a:lstStyle/>
          <a:p>
            <a:pPr>
              <a:buFont typeface="Arial" panose="020B0604020202020204" pitchFamily="34" charset="0"/>
              <a:buChar char="•"/>
            </a:pPr>
            <a:r>
              <a:rPr lang="en-US" sz="2600" dirty="0"/>
              <a:t>Percent of extreme low BW birth is </a:t>
            </a:r>
            <a:r>
              <a:rPr lang="en-US" sz="2600" i="1" dirty="0"/>
              <a:t>over</a:t>
            </a:r>
            <a:r>
              <a:rPr lang="en-US" sz="2600" dirty="0"/>
              <a:t> 3x higher in NH Black infants compared to NH White infants </a:t>
            </a:r>
          </a:p>
          <a:p>
            <a:pPr>
              <a:buFont typeface="Arial" panose="020B0604020202020204" pitchFamily="34" charset="0"/>
              <a:buChar char="•"/>
            </a:pPr>
            <a:r>
              <a:rPr lang="en-US" sz="2600" dirty="0"/>
              <a:t>Extreme low birthweight birth accounts for 61% of Infant Deaths in NH Black Infants and 53% in Latinx Infants (compared to 40% in NH White Infants)</a:t>
            </a:r>
          </a:p>
          <a:p>
            <a:pPr marL="0" indent="0">
              <a:buNone/>
            </a:pPr>
            <a:endParaRPr lang="en-US" dirty="0"/>
          </a:p>
          <a:p>
            <a:endParaRPr lang="en-US" dirty="0"/>
          </a:p>
        </p:txBody>
      </p:sp>
      <p:sp>
        <p:nvSpPr>
          <p:cNvPr id="4" name="Footer Placeholder 3"/>
          <p:cNvSpPr>
            <a:spLocks noGrp="1"/>
          </p:cNvSpPr>
          <p:nvPr>
            <p:ph type="ftr" sz="quarter" idx="11"/>
          </p:nvPr>
        </p:nvSpPr>
        <p:spPr>
          <a:xfrm>
            <a:off x="990600" y="6305881"/>
            <a:ext cx="7696200" cy="365125"/>
          </a:xfrm>
        </p:spPr>
        <p:txBody>
          <a:bodyPr/>
          <a:lstStyle/>
          <a:p>
            <a:r>
              <a:rPr lang="en-US" dirty="0"/>
              <a:t>Property of Baltimore City Health Department. </a:t>
            </a:r>
          </a:p>
          <a:p>
            <a:r>
              <a:rPr lang="en-US" dirty="0"/>
              <a:t>Data Source: BCHD Analysis of DHMH Vital Statistics. </a:t>
            </a:r>
          </a:p>
        </p:txBody>
      </p:sp>
    </p:spTree>
    <p:extLst>
      <p:ext uri="{BB962C8B-B14F-4D97-AF65-F5344CB8AC3E}">
        <p14:creationId xmlns:p14="http://schemas.microsoft.com/office/powerpoint/2010/main" val="2051784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6792382" cy="1295400"/>
          </a:xfrm>
        </p:spPr>
        <p:txBody>
          <a:bodyPr>
            <a:normAutofit/>
          </a:bodyPr>
          <a:lstStyle/>
          <a:p>
            <a:r>
              <a:rPr lang="en-US" dirty="0"/>
              <a:t>Summary By Race: </a:t>
            </a:r>
            <a:br>
              <a:rPr lang="en-US" dirty="0"/>
            </a:br>
            <a:r>
              <a:rPr lang="en-US" dirty="0"/>
              <a:t>Maternal Characteristics</a:t>
            </a:r>
          </a:p>
        </p:txBody>
      </p:sp>
      <p:sp>
        <p:nvSpPr>
          <p:cNvPr id="3" name="Content Placeholder 2"/>
          <p:cNvSpPr>
            <a:spLocks noGrp="1"/>
          </p:cNvSpPr>
          <p:nvPr>
            <p:ph idx="1"/>
          </p:nvPr>
        </p:nvSpPr>
        <p:spPr>
          <a:xfrm>
            <a:off x="629392" y="1676400"/>
            <a:ext cx="7772400" cy="4419600"/>
          </a:xfrm>
        </p:spPr>
        <p:txBody>
          <a:bodyPr>
            <a:normAutofit/>
          </a:bodyPr>
          <a:lstStyle/>
          <a:p>
            <a:pPr>
              <a:buFont typeface="Arial" panose="020B0604020202020204" pitchFamily="34" charset="0"/>
              <a:buChar char="•"/>
            </a:pPr>
            <a:r>
              <a:rPr lang="en-US" sz="2600" dirty="0"/>
              <a:t>NH Black mothers experience highest IMR at 35-39yrs compared to NH White mothers who experience highest IMR at 15-17yrs</a:t>
            </a:r>
          </a:p>
          <a:p>
            <a:pPr>
              <a:buFont typeface="Arial" panose="020B0604020202020204" pitchFamily="34" charset="0"/>
              <a:buChar char="•"/>
            </a:pPr>
            <a:r>
              <a:rPr lang="en-US" sz="2600" dirty="0"/>
              <a:t>NH Black IMR reduced by one-third with more than high school education, but still more than twice as high as other racial/ethnic groups in that same category</a:t>
            </a:r>
          </a:p>
          <a:p>
            <a:pPr>
              <a:buFont typeface="Arial" panose="020B0604020202020204" pitchFamily="34" charset="0"/>
              <a:buChar char="•"/>
            </a:pPr>
            <a:r>
              <a:rPr lang="en-US" sz="2600" dirty="0"/>
              <a:t>NH Black IMR highest among both Medicaid and Private insurance, while NH White IMR is decreased by nearly half under Private Insurance</a:t>
            </a:r>
          </a:p>
        </p:txBody>
      </p:sp>
      <p:sp>
        <p:nvSpPr>
          <p:cNvPr id="4" name="Footer Placeholder 3"/>
          <p:cNvSpPr>
            <a:spLocks noGrp="1"/>
          </p:cNvSpPr>
          <p:nvPr>
            <p:ph type="ftr" sz="quarter" idx="11"/>
          </p:nvPr>
        </p:nvSpPr>
        <p:spPr>
          <a:xfrm>
            <a:off x="629392" y="6294437"/>
            <a:ext cx="7772400" cy="365125"/>
          </a:xfrm>
        </p:spPr>
        <p:txBody>
          <a:bodyPr/>
          <a:lstStyle/>
          <a:p>
            <a:r>
              <a:rPr lang="en-US" dirty="0"/>
              <a:t>Property of Baltimore City Health Department. </a:t>
            </a:r>
          </a:p>
          <a:p>
            <a:r>
              <a:rPr lang="en-US" dirty="0"/>
              <a:t>Data Source: BCHD Analysis of DHMH Vital Statistics. </a:t>
            </a:r>
          </a:p>
        </p:txBody>
      </p:sp>
    </p:spTree>
    <p:extLst>
      <p:ext uri="{BB962C8B-B14F-4D97-AF65-F5344CB8AC3E}">
        <p14:creationId xmlns:p14="http://schemas.microsoft.com/office/powerpoint/2010/main" val="1262955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Not Poverty…</a:t>
            </a:r>
          </a:p>
        </p:txBody>
      </p:sp>
      <p:sp>
        <p:nvSpPr>
          <p:cNvPr id="5" name="Content Placeholder 4"/>
          <p:cNvSpPr>
            <a:spLocks noGrp="1"/>
          </p:cNvSpPr>
          <p:nvPr>
            <p:ph idx="1"/>
          </p:nvPr>
        </p:nvSpPr>
        <p:spPr>
          <a:xfrm>
            <a:off x="685800" y="1981200"/>
            <a:ext cx="7772400" cy="4267200"/>
          </a:xfrm>
        </p:spPr>
        <p:txBody>
          <a:bodyPr/>
          <a:lstStyle/>
          <a:p>
            <a:pPr lvl="0"/>
            <a:r>
              <a:rPr lang="en-US" dirty="0"/>
              <a:t>The disproportionate experience of poverty among Black, Indigenous, and People of Color is by design (i.e. deliberate exclusion from social safety nets &amp; deliberate isolation from resources)</a:t>
            </a:r>
          </a:p>
          <a:p>
            <a:pPr lvl="0"/>
            <a:r>
              <a:rPr lang="en-US" dirty="0"/>
              <a:t>Poverty can impact one’s ability to protect their health, but racial disparities persist even among those with high income levels </a:t>
            </a:r>
          </a:p>
          <a:p>
            <a:endParaRPr lang="en-US" sz="5400" dirty="0"/>
          </a:p>
          <a:p>
            <a:pPr marL="457200" lvl="1" indent="0">
              <a:buNone/>
            </a:pPr>
            <a:endParaRPr lang="en-US" sz="2000" dirty="0"/>
          </a:p>
          <a:p>
            <a:pPr marL="0" indent="0">
              <a:buNone/>
            </a:pPr>
            <a:endParaRPr lang="en-US" sz="2400" dirty="0"/>
          </a:p>
          <a:p>
            <a:pPr marL="0" indent="0">
              <a:buNone/>
            </a:pPr>
            <a:endParaRPr lang="en-US" sz="2400" dirty="0"/>
          </a:p>
          <a:p>
            <a:endParaRPr lang="en-US" dirty="0"/>
          </a:p>
          <a:p>
            <a:endParaRPr lang="en-US" dirty="0"/>
          </a:p>
        </p:txBody>
      </p:sp>
    </p:spTree>
    <p:extLst>
      <p:ext uri="{BB962C8B-B14F-4D97-AF65-F5344CB8AC3E}">
        <p14:creationId xmlns:p14="http://schemas.microsoft.com/office/powerpoint/2010/main" val="1846419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6792382" cy="1295400"/>
          </a:xfrm>
        </p:spPr>
        <p:txBody>
          <a:bodyPr>
            <a:normAutofit/>
          </a:bodyPr>
          <a:lstStyle/>
          <a:p>
            <a:r>
              <a:rPr lang="en-US" dirty="0"/>
              <a:t>Summary By Race: </a:t>
            </a:r>
            <a:br>
              <a:rPr lang="en-US" dirty="0"/>
            </a:br>
            <a:r>
              <a:rPr lang="en-US" dirty="0"/>
              <a:t>Pregnancy Characteristics</a:t>
            </a:r>
          </a:p>
        </p:txBody>
      </p:sp>
      <p:sp>
        <p:nvSpPr>
          <p:cNvPr id="3" name="Content Placeholder 2"/>
          <p:cNvSpPr>
            <a:spLocks noGrp="1"/>
          </p:cNvSpPr>
          <p:nvPr>
            <p:ph idx="1"/>
          </p:nvPr>
        </p:nvSpPr>
        <p:spPr>
          <a:xfrm>
            <a:off x="685800" y="1600200"/>
            <a:ext cx="7848600" cy="4495800"/>
          </a:xfrm>
        </p:spPr>
        <p:txBody>
          <a:bodyPr>
            <a:normAutofit fontScale="77500" lnSpcReduction="20000"/>
          </a:bodyPr>
          <a:lstStyle/>
          <a:p>
            <a:pPr>
              <a:buFont typeface="Arial" panose="020B0604020202020204" pitchFamily="34" charset="0"/>
              <a:buChar char="•"/>
            </a:pPr>
            <a:r>
              <a:rPr lang="en-US" sz="3400" dirty="0"/>
              <a:t>All groups have elevated IMR in No PNC category</a:t>
            </a:r>
          </a:p>
          <a:p>
            <a:pPr>
              <a:buFont typeface="Arial" panose="020B0604020202020204" pitchFamily="34" charset="0"/>
              <a:buChar char="•"/>
            </a:pPr>
            <a:r>
              <a:rPr lang="en-US" sz="3400" dirty="0"/>
              <a:t>IMR similar for NH Black teens and adults, IMR a lot more elevated for NH White teens than adults (although N is small)</a:t>
            </a:r>
          </a:p>
          <a:p>
            <a:pPr>
              <a:buFont typeface="Arial" panose="020B0604020202020204" pitchFamily="34" charset="0"/>
              <a:buChar char="•"/>
            </a:pPr>
            <a:r>
              <a:rPr lang="en-US" sz="3400" dirty="0"/>
              <a:t>IMR remains fairly stable across BMI cats for NH Black and Latinx, while NH White IMR decreases with lower BMI</a:t>
            </a:r>
          </a:p>
          <a:p>
            <a:pPr>
              <a:buFont typeface="Arial" panose="020B0604020202020204" pitchFamily="34" charset="0"/>
              <a:buChar char="•"/>
            </a:pPr>
            <a:r>
              <a:rPr lang="en-US" sz="3400" dirty="0"/>
              <a:t>IMR elevated for both Latinx and NH Black with chronic hypertension</a:t>
            </a:r>
          </a:p>
          <a:p>
            <a:pPr>
              <a:buFont typeface="Arial" panose="020B0604020202020204" pitchFamily="34" charset="0"/>
              <a:buChar char="•"/>
            </a:pPr>
            <a:r>
              <a:rPr lang="en-US" sz="3400" dirty="0"/>
              <a:t>IMR higher among NH Black non-smokers than NH White smokers</a:t>
            </a:r>
          </a:p>
          <a:p>
            <a:endParaRPr lang="en-US" dirty="0"/>
          </a:p>
          <a:p>
            <a:endParaRPr lang="en-US" dirty="0"/>
          </a:p>
          <a:p>
            <a:endParaRPr lang="en-US" dirty="0"/>
          </a:p>
        </p:txBody>
      </p:sp>
      <p:sp>
        <p:nvSpPr>
          <p:cNvPr id="4" name="Footer Placeholder 3"/>
          <p:cNvSpPr>
            <a:spLocks noGrp="1"/>
          </p:cNvSpPr>
          <p:nvPr>
            <p:ph type="ftr" sz="quarter" idx="11"/>
          </p:nvPr>
        </p:nvSpPr>
        <p:spPr>
          <a:xfrm>
            <a:off x="685800" y="6248400"/>
            <a:ext cx="8001000" cy="365125"/>
          </a:xfrm>
        </p:spPr>
        <p:txBody>
          <a:bodyPr/>
          <a:lstStyle/>
          <a:p>
            <a:r>
              <a:rPr lang="en-US" dirty="0"/>
              <a:t>Property of Baltimore City Health Department. </a:t>
            </a:r>
          </a:p>
          <a:p>
            <a:r>
              <a:rPr lang="en-US" dirty="0"/>
              <a:t>Data Source: BCHD Analysis of DHMH Vital Statistics. </a:t>
            </a:r>
          </a:p>
        </p:txBody>
      </p:sp>
    </p:spTree>
    <p:extLst>
      <p:ext uri="{BB962C8B-B14F-4D97-AF65-F5344CB8AC3E}">
        <p14:creationId xmlns:p14="http://schemas.microsoft.com/office/powerpoint/2010/main" val="3932811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6792382" cy="1295400"/>
          </a:xfrm>
        </p:spPr>
        <p:txBody>
          <a:bodyPr/>
          <a:lstStyle/>
          <a:p>
            <a:r>
              <a:rPr lang="en-US" dirty="0"/>
              <a:t>Summary By Race: Overall</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600" dirty="0"/>
              <a:t>NH Black IMR still elevated when looking within all protective factors (i.e. insurance, education, BMI, smoking) when compared to NH White </a:t>
            </a:r>
          </a:p>
          <a:p>
            <a:pPr>
              <a:buFont typeface="Arial" panose="020B0604020202020204" pitchFamily="34" charset="0"/>
              <a:buChar char="•"/>
            </a:pPr>
            <a:r>
              <a:rPr lang="en-US" sz="2600" dirty="0"/>
              <a:t>NH White had highest IMR among very small birth spacing and first teen birth, although the N is small in both cases</a:t>
            </a:r>
          </a:p>
          <a:p>
            <a:pPr>
              <a:buFont typeface="Arial" panose="020B0604020202020204" pitchFamily="34" charset="0"/>
              <a:buChar char="•"/>
            </a:pPr>
            <a:r>
              <a:rPr lang="en-US" sz="2600" dirty="0"/>
              <a:t>Latinx had the highest IMR among the No PNC category, although the N is small</a:t>
            </a:r>
          </a:p>
        </p:txBody>
      </p:sp>
      <p:sp>
        <p:nvSpPr>
          <p:cNvPr id="4" name="Footer Placeholder 3"/>
          <p:cNvSpPr>
            <a:spLocks noGrp="1"/>
          </p:cNvSpPr>
          <p:nvPr>
            <p:ph type="ftr" sz="quarter" idx="11"/>
          </p:nvPr>
        </p:nvSpPr>
        <p:spPr>
          <a:xfrm>
            <a:off x="533400" y="6248400"/>
            <a:ext cx="8077200" cy="365125"/>
          </a:xfrm>
        </p:spPr>
        <p:txBody>
          <a:bodyPr/>
          <a:lstStyle/>
          <a:p>
            <a:r>
              <a:rPr lang="en-US" dirty="0">
                <a:solidFill>
                  <a:prstClr val="black">
                    <a:lumMod val="95000"/>
                    <a:lumOff val="5000"/>
                  </a:prstClr>
                </a:solidFill>
              </a:rPr>
              <a:t>Property of Baltimore City Health Department. </a:t>
            </a:r>
          </a:p>
          <a:p>
            <a:r>
              <a:rPr lang="en-US" dirty="0">
                <a:solidFill>
                  <a:prstClr val="black">
                    <a:lumMod val="95000"/>
                    <a:lumOff val="5000"/>
                  </a:prstClr>
                </a:solidFill>
              </a:rPr>
              <a:t>Data Source: BCHD Analysis of DHMH Vital Statistics. </a:t>
            </a:r>
          </a:p>
        </p:txBody>
      </p:sp>
    </p:spTree>
    <p:extLst>
      <p:ext uri="{BB962C8B-B14F-4D97-AF65-F5344CB8AC3E}">
        <p14:creationId xmlns:p14="http://schemas.microsoft.com/office/powerpoint/2010/main" val="319872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Racism.</a:t>
            </a:r>
          </a:p>
        </p:txBody>
      </p:sp>
      <p:sp>
        <p:nvSpPr>
          <p:cNvPr id="3" name="Content Placeholder 2"/>
          <p:cNvSpPr>
            <a:spLocks noGrp="1"/>
          </p:cNvSpPr>
          <p:nvPr>
            <p:ph idx="1"/>
          </p:nvPr>
        </p:nvSpPr>
        <p:spPr>
          <a:xfrm>
            <a:off x="457200" y="1526117"/>
            <a:ext cx="8686800" cy="5101166"/>
          </a:xfrm>
        </p:spPr>
        <p:txBody>
          <a:bodyPr/>
          <a:lstStyle/>
          <a:p>
            <a:pPr>
              <a:buFont typeface="Arial" panose="020B0604020202020204" pitchFamily="34" charset="0"/>
              <a:buChar char="•"/>
            </a:pPr>
            <a:r>
              <a:rPr lang="en-US" sz="3100" b="1" dirty="0"/>
              <a:t>Racism</a:t>
            </a:r>
            <a:r>
              <a:rPr lang="en-US" sz="3100" dirty="0"/>
              <a:t> </a:t>
            </a:r>
            <a:r>
              <a:rPr lang="en-US" sz="3100" dirty="0">
                <a:sym typeface="Wingdings" panose="05000000000000000000" pitchFamily="2" charset="2"/>
              </a:rPr>
              <a:t>leads to </a:t>
            </a:r>
            <a:r>
              <a:rPr lang="en-US" sz="3100" b="1" dirty="0">
                <a:sym typeface="Wingdings" panose="05000000000000000000" pitchFamily="2" charset="2"/>
              </a:rPr>
              <a:t>Stress </a:t>
            </a:r>
            <a:r>
              <a:rPr lang="en-US" sz="3100" dirty="0">
                <a:sym typeface="Wingdings" panose="05000000000000000000" pitchFamily="2" charset="2"/>
              </a:rPr>
              <a:t>that negatively impacts </a:t>
            </a:r>
            <a:r>
              <a:rPr lang="en-US" sz="3100" b="1" dirty="0">
                <a:sym typeface="Wingdings" panose="05000000000000000000" pitchFamily="2" charset="2"/>
              </a:rPr>
              <a:t>Health</a:t>
            </a:r>
          </a:p>
          <a:p>
            <a:pPr lvl="1">
              <a:buFont typeface="Courier New" panose="02070309020205020404" pitchFamily="49" charset="0"/>
              <a:buChar char="o"/>
            </a:pPr>
            <a:r>
              <a:rPr lang="en-US" sz="2400" dirty="0">
                <a:solidFill>
                  <a:prstClr val="black"/>
                </a:solidFill>
              </a:rPr>
              <a:t>Systemic/Structural racism is associated with chronic stress and leads to elevated rates of disease among Black, Indigenous and People of Color including: heart disease, high blood pressure, and obesity.</a:t>
            </a:r>
            <a:endParaRPr lang="en-US" sz="2400" b="1" dirty="0">
              <a:sym typeface="Wingdings" panose="05000000000000000000" pitchFamily="2" charset="2"/>
            </a:endParaRPr>
          </a:p>
          <a:p>
            <a:pPr>
              <a:buFont typeface="Arial" panose="020B0604020202020204" pitchFamily="34" charset="0"/>
              <a:buChar char="•"/>
            </a:pPr>
            <a:r>
              <a:rPr lang="en-US" sz="3100" b="1" dirty="0">
                <a:sym typeface="Wingdings" panose="05000000000000000000" pitchFamily="2" charset="2"/>
              </a:rPr>
              <a:t>Racism </a:t>
            </a:r>
            <a:r>
              <a:rPr lang="en-US" sz="3100" dirty="0">
                <a:sym typeface="Wingdings" panose="05000000000000000000" pitchFamily="2" charset="2"/>
              </a:rPr>
              <a:t>impacts access to opportunities &amp; resources which can negatively impact </a:t>
            </a:r>
            <a:r>
              <a:rPr lang="en-US" sz="3100" b="1" dirty="0">
                <a:sym typeface="Wingdings" panose="05000000000000000000" pitchFamily="2" charset="2"/>
              </a:rPr>
              <a:t>Health</a:t>
            </a:r>
          </a:p>
          <a:p>
            <a:pPr>
              <a:buFont typeface="Arial" panose="020B0604020202020204" pitchFamily="34" charset="0"/>
              <a:buChar char="•"/>
            </a:pPr>
            <a:r>
              <a:rPr lang="en-US" dirty="0"/>
              <a:t>Experiences of </a:t>
            </a:r>
            <a:r>
              <a:rPr lang="en-US" b="1" dirty="0"/>
              <a:t>Racism</a:t>
            </a:r>
            <a:r>
              <a:rPr lang="en-US" dirty="0"/>
              <a:t> &amp; bias in the healthcare system lead to poor quality of care, delays in treatment, and poor </a:t>
            </a:r>
            <a:r>
              <a:rPr lang="en-US" b="1" dirty="0"/>
              <a:t>Health</a:t>
            </a:r>
            <a:r>
              <a:rPr lang="en-US" dirty="0"/>
              <a:t> outcomes</a:t>
            </a:r>
            <a:endParaRPr lang="en-US" sz="2400" b="1" dirty="0"/>
          </a:p>
          <a:p>
            <a:pPr marL="0" lvl="0" indent="0">
              <a:buNone/>
            </a:pPr>
            <a:endParaRPr lang="en-US" sz="2400" dirty="0"/>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201959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4078-4046-41CD-97B4-157C25FF34A0}"/>
              </a:ext>
            </a:extLst>
          </p:cNvPr>
          <p:cNvSpPr>
            <a:spLocks noGrp="1"/>
          </p:cNvSpPr>
          <p:nvPr>
            <p:ph type="title"/>
          </p:nvPr>
        </p:nvSpPr>
        <p:spPr>
          <a:xfrm>
            <a:off x="1676400" y="-304800"/>
            <a:ext cx="7620000" cy="1752600"/>
          </a:xfrm>
        </p:spPr>
        <p:txBody>
          <a:bodyPr/>
          <a:lstStyle/>
          <a:p>
            <a:r>
              <a:rPr lang="en-US" dirty="0"/>
              <a:t>How Racism Impacts Health in Baltimore City: Hyper Racial Segregation</a:t>
            </a:r>
          </a:p>
        </p:txBody>
      </p:sp>
      <p:sp>
        <p:nvSpPr>
          <p:cNvPr id="3" name="Content Placeholder 2">
            <a:extLst>
              <a:ext uri="{FF2B5EF4-FFF2-40B4-BE49-F238E27FC236}">
                <a16:creationId xmlns:a16="http://schemas.microsoft.com/office/drawing/2014/main" id="{14371280-EDAE-4E24-8605-95239DD77ED9}"/>
              </a:ext>
            </a:extLst>
          </p:cNvPr>
          <p:cNvSpPr>
            <a:spLocks noGrp="1"/>
          </p:cNvSpPr>
          <p:nvPr>
            <p:ph idx="1"/>
          </p:nvPr>
        </p:nvSpPr>
        <p:spPr>
          <a:xfrm>
            <a:off x="0" y="1348740"/>
            <a:ext cx="9296400" cy="5943600"/>
          </a:xfrm>
        </p:spPr>
        <p:txBody>
          <a:bodyPr/>
          <a:lstStyle/>
          <a:p>
            <a:pPr marL="0" indent="0" algn="ctr">
              <a:buNone/>
            </a:pPr>
            <a:r>
              <a:rPr lang="en-US" sz="2600" dirty="0"/>
              <a:t>Intentionally racist policies by the US federal government (i.e. redlining, GI Bill)      </a:t>
            </a:r>
          </a:p>
          <a:p>
            <a:pPr marL="0" indent="0">
              <a:buNone/>
            </a:pPr>
            <a:endParaRPr lang="en-US" sz="2600" dirty="0"/>
          </a:p>
          <a:p>
            <a:pPr marL="0" indent="0" algn="ctr">
              <a:buNone/>
            </a:pPr>
            <a:r>
              <a:rPr lang="en-US" sz="2600" dirty="0"/>
              <a:t>Along with continued state and local disinvestment in communities of color (i.e. public education, transportation, healthful food access)     </a:t>
            </a:r>
          </a:p>
          <a:p>
            <a:pPr marL="0" indent="0">
              <a:buNone/>
            </a:pPr>
            <a:endParaRPr lang="en-US" sz="2600" dirty="0"/>
          </a:p>
          <a:p>
            <a:pPr marL="0" indent="0">
              <a:buNone/>
            </a:pPr>
            <a:r>
              <a:rPr lang="en-US" sz="2600" dirty="0"/>
              <a:t>Predominately Black neighborhoods in Baltimore are structurally </a:t>
            </a:r>
            <a:r>
              <a:rPr lang="en-US" sz="2600" b="1" i="1" dirty="0"/>
              <a:t>oppressed </a:t>
            </a:r>
            <a:r>
              <a:rPr lang="en-US" sz="2600" dirty="0"/>
              <a:t>leading to a lack of resources &amp; limited opportunities to promote health </a:t>
            </a:r>
          </a:p>
          <a:p>
            <a:pPr marL="0" indent="0" algn="ctr">
              <a:buNone/>
            </a:pPr>
            <a:r>
              <a:rPr lang="en-US" sz="2600" dirty="0"/>
              <a:t>This hyper-segregated area takes on the geographic pattern of  a butterfly in the city, mirroring the same areas that were historically redlined (an area known today as the “Black Butterfly”)</a:t>
            </a:r>
          </a:p>
          <a:p>
            <a:pPr marL="0" indent="0">
              <a:buNone/>
            </a:pPr>
            <a:endParaRPr lang="en-US" dirty="0"/>
          </a:p>
          <a:p>
            <a:pPr marL="457200" lvl="1" indent="0">
              <a:buNone/>
            </a:pPr>
            <a:endParaRPr lang="en-US" dirty="0"/>
          </a:p>
          <a:p>
            <a:pPr lvl="0"/>
            <a:endParaRPr lang="en-US" dirty="0"/>
          </a:p>
          <a:p>
            <a:pPr marL="0" lvl="0" indent="0">
              <a:buNone/>
            </a:pPr>
            <a:endParaRPr lang="en-US" dirty="0"/>
          </a:p>
          <a:p>
            <a:endParaRPr lang="en-US" dirty="0"/>
          </a:p>
        </p:txBody>
      </p:sp>
      <p:sp>
        <p:nvSpPr>
          <p:cNvPr id="9" name="Arrow: Down 8">
            <a:extLst>
              <a:ext uri="{FF2B5EF4-FFF2-40B4-BE49-F238E27FC236}">
                <a16:creationId xmlns:a16="http://schemas.microsoft.com/office/drawing/2014/main" id="{6F1C6FF5-0C42-4FF1-B901-C05765151480}"/>
              </a:ext>
            </a:extLst>
          </p:cNvPr>
          <p:cNvSpPr/>
          <p:nvPr/>
        </p:nvSpPr>
        <p:spPr bwMode="auto">
          <a:xfrm>
            <a:off x="4579620" y="3619500"/>
            <a:ext cx="381000" cy="457200"/>
          </a:xfrm>
          <a:prstGeom prst="down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Arrow: Down 9">
            <a:extLst>
              <a:ext uri="{FF2B5EF4-FFF2-40B4-BE49-F238E27FC236}">
                <a16:creationId xmlns:a16="http://schemas.microsoft.com/office/drawing/2014/main" id="{C0A88700-6953-4D97-B153-08F026B412CC}"/>
              </a:ext>
            </a:extLst>
          </p:cNvPr>
          <p:cNvSpPr/>
          <p:nvPr/>
        </p:nvSpPr>
        <p:spPr bwMode="auto">
          <a:xfrm>
            <a:off x="4572000" y="4937760"/>
            <a:ext cx="381000" cy="457200"/>
          </a:xfrm>
          <a:prstGeom prst="down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Arrow: Down 10">
            <a:extLst>
              <a:ext uri="{FF2B5EF4-FFF2-40B4-BE49-F238E27FC236}">
                <a16:creationId xmlns:a16="http://schemas.microsoft.com/office/drawing/2014/main" id="{53C8CFCC-1581-40D0-9D7C-E9FA34CB0913}"/>
              </a:ext>
            </a:extLst>
          </p:cNvPr>
          <p:cNvSpPr/>
          <p:nvPr/>
        </p:nvSpPr>
        <p:spPr bwMode="auto">
          <a:xfrm>
            <a:off x="4610100" y="2247900"/>
            <a:ext cx="381000" cy="457200"/>
          </a:xfrm>
          <a:prstGeom prst="down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694730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517"/>
            <a:ext cx="6792382" cy="1295400"/>
          </a:xfrm>
        </p:spPr>
        <p:txBody>
          <a:bodyPr/>
          <a:lstStyle/>
          <a:p>
            <a:r>
              <a:rPr lang="en-US" dirty="0"/>
              <a:t> </a:t>
            </a:r>
          </a:p>
        </p:txBody>
      </p:sp>
      <p:sp>
        <p:nvSpPr>
          <p:cNvPr id="5" name="Rectangle 4"/>
          <p:cNvSpPr/>
          <p:nvPr/>
        </p:nvSpPr>
        <p:spPr>
          <a:xfrm>
            <a:off x="1600200" y="0"/>
            <a:ext cx="7150328" cy="1077218"/>
          </a:xfrm>
          <a:prstGeom prst="rect">
            <a:avLst/>
          </a:prstGeom>
        </p:spPr>
        <p:txBody>
          <a:bodyPr wrap="square">
            <a:spAutoFit/>
          </a:bodyPr>
          <a:lstStyle/>
          <a:p>
            <a:r>
              <a:rPr lang="en-US" sz="3200" b="1" dirty="0">
                <a:solidFill>
                  <a:srgbClr val="472B87"/>
                </a:solidFill>
                <a:latin typeface="+mj-lt"/>
              </a:rPr>
              <a:t>Racism Can Influence Where You Live. </a:t>
            </a:r>
          </a:p>
          <a:p>
            <a:r>
              <a:rPr lang="en-US" sz="3200" b="1" dirty="0">
                <a:solidFill>
                  <a:srgbClr val="472B87"/>
                </a:solidFill>
                <a:latin typeface="+mj-lt"/>
              </a:rPr>
              <a:t>And Where You Live </a:t>
            </a:r>
            <a:r>
              <a:rPr lang="en-US" sz="3200" b="1" i="1" dirty="0">
                <a:solidFill>
                  <a:srgbClr val="472B87"/>
                </a:solidFill>
                <a:latin typeface="+mj-lt"/>
              </a:rPr>
              <a:t>Matters. </a:t>
            </a: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00" y="1451485"/>
            <a:ext cx="3586799" cy="5043936"/>
          </a:xfrm>
          <a:prstGeom prst="rect">
            <a:avLst/>
          </a:prstGeom>
          <a:ln w="15875">
            <a:solidFill>
              <a:schemeClr val="tx1"/>
            </a:solidFill>
          </a:ln>
        </p:spPr>
      </p:pic>
      <p:pic>
        <p:nvPicPr>
          <p:cNvPr id="6" name="Content Placeholder 3">
            <a:extLst>
              <a:ext uri="{FF2B5EF4-FFF2-40B4-BE49-F238E27FC236}">
                <a16:creationId xmlns:a16="http://schemas.microsoft.com/office/drawing/2014/main" id="{06910EDD-E910-4B34-AEFF-1B7ED3AA6D4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216074" y="1525022"/>
            <a:ext cx="4640213" cy="4970399"/>
          </a:xfrm>
          <a:ln w="15875">
            <a:solidFill>
              <a:schemeClr val="tx1"/>
            </a:solidFill>
          </a:ln>
        </p:spPr>
      </p:pic>
      <p:sp>
        <p:nvSpPr>
          <p:cNvPr id="3" name="TextBox 2">
            <a:extLst>
              <a:ext uri="{FF2B5EF4-FFF2-40B4-BE49-F238E27FC236}">
                <a16:creationId xmlns:a16="http://schemas.microsoft.com/office/drawing/2014/main" id="{BCDE9A53-1D31-4D98-8565-B27A5EB9345B}"/>
              </a:ext>
            </a:extLst>
          </p:cNvPr>
          <p:cNvSpPr txBox="1"/>
          <p:nvPr/>
        </p:nvSpPr>
        <p:spPr>
          <a:xfrm>
            <a:off x="4648201" y="1451485"/>
            <a:ext cx="4102328" cy="369332"/>
          </a:xfrm>
          <a:prstGeom prst="rect">
            <a:avLst/>
          </a:prstGeom>
          <a:noFill/>
        </p:spPr>
        <p:txBody>
          <a:bodyPr wrap="square" rtlCol="0">
            <a:spAutoFit/>
          </a:bodyPr>
          <a:lstStyle/>
          <a:p>
            <a:r>
              <a:rPr lang="en-US" b="1" dirty="0"/>
              <a:t>Baltimore City Redlining Map, 1937</a:t>
            </a:r>
          </a:p>
        </p:txBody>
      </p:sp>
    </p:spTree>
    <p:extLst>
      <p:ext uri="{BB962C8B-B14F-4D97-AF65-F5344CB8AC3E}">
        <p14:creationId xmlns:p14="http://schemas.microsoft.com/office/powerpoint/2010/main" val="3593744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818" y="100950"/>
            <a:ext cx="6792382" cy="1295400"/>
          </a:xfrm>
        </p:spPr>
        <p:txBody>
          <a:bodyPr/>
          <a:lstStyle/>
          <a:p>
            <a:r>
              <a:rPr lang="en-US" sz="3600" dirty="0"/>
              <a:t>Why Focus on Infant Mortality?</a:t>
            </a:r>
          </a:p>
        </p:txBody>
      </p:sp>
      <p:sp>
        <p:nvSpPr>
          <p:cNvPr id="3" name="Content Placeholder 2"/>
          <p:cNvSpPr>
            <a:spLocks noGrp="1"/>
          </p:cNvSpPr>
          <p:nvPr>
            <p:ph idx="1"/>
          </p:nvPr>
        </p:nvSpPr>
        <p:spPr>
          <a:xfrm>
            <a:off x="539971" y="1725900"/>
            <a:ext cx="8229600" cy="4438621"/>
          </a:xfrm>
        </p:spPr>
        <p:txBody>
          <a:bodyPr/>
          <a:lstStyle/>
          <a:p>
            <a:pPr lvl="1">
              <a:buFont typeface="Arial" panose="020B0604020202020204" pitchFamily="34" charset="0"/>
              <a:buChar char="•"/>
            </a:pPr>
            <a:r>
              <a:rPr lang="en-US" b="1" dirty="0"/>
              <a:t> </a:t>
            </a:r>
            <a:r>
              <a:rPr lang="en-US" sz="2400" dirty="0"/>
              <a:t>IMR is known to be one of the most sensitive indicators of population health for a community</a:t>
            </a:r>
          </a:p>
          <a:p>
            <a:pPr marL="457200" lvl="1" indent="0">
              <a:buNone/>
            </a:pPr>
            <a:r>
              <a:rPr lang="en-US" sz="2400" b="1" dirty="0"/>
              <a:t>	</a:t>
            </a:r>
          </a:p>
          <a:p>
            <a:pPr lvl="1">
              <a:buFont typeface="Arial" panose="020B0604020202020204" pitchFamily="34" charset="0"/>
              <a:buChar char="•"/>
            </a:pPr>
            <a:r>
              <a:rPr lang="en-US" sz="2400" dirty="0"/>
              <a:t>IMR is used more generally as a crude indicator of:</a:t>
            </a:r>
          </a:p>
          <a:p>
            <a:pPr lvl="1">
              <a:buFont typeface="Wingdings" panose="05000000000000000000" pitchFamily="2" charset="2"/>
              <a:buChar char="ü"/>
            </a:pPr>
            <a:r>
              <a:rPr lang="en-US" sz="2400" dirty="0"/>
              <a:t>Population-level Health </a:t>
            </a:r>
          </a:p>
          <a:p>
            <a:pPr lvl="1">
              <a:buFont typeface="Wingdings" panose="05000000000000000000" pitchFamily="2" charset="2"/>
              <a:buChar char="ü"/>
            </a:pPr>
            <a:r>
              <a:rPr lang="en-US" sz="2400" dirty="0"/>
              <a:t>Distribution of Social Determinants of Health  </a:t>
            </a:r>
          </a:p>
          <a:p>
            <a:pPr lvl="1">
              <a:buFont typeface="Wingdings" panose="05000000000000000000" pitchFamily="2" charset="2"/>
              <a:buChar char="ü"/>
            </a:pPr>
            <a:r>
              <a:rPr lang="en-US" sz="2400" dirty="0"/>
              <a:t>Access &amp; Quality of Health Services</a:t>
            </a:r>
            <a:endParaRPr lang="en-US" dirty="0"/>
          </a:p>
          <a:p>
            <a:pPr>
              <a:buFont typeface="Arial" panose="020B0604020202020204" pitchFamily="34" charset="0"/>
              <a:buChar char="•"/>
            </a:pPr>
            <a:endParaRPr lang="en-US" sz="2400" dirty="0"/>
          </a:p>
          <a:p>
            <a:pPr marL="0" indent="0">
              <a:buNone/>
            </a:pPr>
            <a:endParaRPr lang="en-US" sz="2400" dirty="0"/>
          </a:p>
        </p:txBody>
      </p:sp>
      <p:sp>
        <p:nvSpPr>
          <p:cNvPr id="4" name="Footer Placeholder 3"/>
          <p:cNvSpPr>
            <a:spLocks noGrp="1"/>
          </p:cNvSpPr>
          <p:nvPr>
            <p:ph type="ftr" sz="quarter" idx="11"/>
          </p:nvPr>
        </p:nvSpPr>
        <p:spPr>
          <a:xfrm>
            <a:off x="1143000" y="6164522"/>
            <a:ext cx="7315200" cy="365125"/>
          </a:xfrm>
        </p:spPr>
        <p:txBody>
          <a:bodyPr/>
          <a:lstStyle/>
          <a:p>
            <a:r>
              <a:rPr lang="en-US" dirty="0"/>
              <a:t>Property of Baltimore City Health Department. </a:t>
            </a:r>
          </a:p>
          <a:p>
            <a:r>
              <a:rPr lang="en-US" dirty="0"/>
              <a:t>Data Source: BCHD Analysis of DHMH Vital Statistics. </a:t>
            </a:r>
          </a:p>
        </p:txBody>
      </p:sp>
      <p:pic>
        <p:nvPicPr>
          <p:cNvPr id="5" name="Picture 7" descr="bchd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9383" y="0"/>
            <a:ext cx="95461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773517"/>
      </p:ext>
    </p:extLst>
  </p:cSld>
  <p:clrMapOvr>
    <a:masterClrMapping/>
  </p:clrMapOvr>
</p:sld>
</file>

<file path=ppt/theme/theme1.xml><?xml version="1.0" encoding="utf-8"?>
<a:theme xmlns:a="http://schemas.openxmlformats.org/drawingml/2006/main" name="1_BHB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HB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628C89EB83DC4DBFBA169A6F9ED29D" ma:contentTypeVersion="12" ma:contentTypeDescription="Create a new document." ma:contentTypeScope="" ma:versionID="eb0fc4de7be62ceb44b6508b5e74c403">
  <xsd:schema xmlns:xsd="http://www.w3.org/2001/XMLSchema" xmlns:xs="http://www.w3.org/2001/XMLSchema" xmlns:p="http://schemas.microsoft.com/office/2006/metadata/properties" xmlns:ns3="0bd26058-68f9-450e-8aa3-fa4eebfce805" xmlns:ns4="0fee4bb0-aa36-4e84-9c9b-1b7e3c6aed20" targetNamespace="http://schemas.microsoft.com/office/2006/metadata/properties" ma:root="true" ma:fieldsID="cd912cf49c45179991295ece0bcb4745" ns3:_="" ns4:_="">
    <xsd:import namespace="0bd26058-68f9-450e-8aa3-fa4eebfce805"/>
    <xsd:import namespace="0fee4bb0-aa36-4e84-9c9b-1b7e3c6aed2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d26058-68f9-450e-8aa3-fa4eebfce80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ee4bb0-aa36-4e84-9c9b-1b7e3c6aed2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CF159A-D6DA-4FDE-B8F7-ED2E4551EC3A}">
  <ds:schemaRefs>
    <ds:schemaRef ds:uri="0bd26058-68f9-450e-8aa3-fa4eebfce805"/>
    <ds:schemaRef ds:uri="0fee4bb0-aa36-4e84-9c9b-1b7e3c6aed20"/>
    <ds:schemaRef ds:uri="http://schemas.microsoft.com/office/2006/metadata/properties"/>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EB0407-C98E-44E9-A5E8-CEF7009EB7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d26058-68f9-450e-8aa3-fa4eebfce805"/>
    <ds:schemaRef ds:uri="0fee4bb0-aa36-4e84-9c9b-1b7e3c6aed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562139-8812-458F-B41F-000B03CC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BHB presentation Template</Template>
  <TotalTime>9010</TotalTime>
  <Words>3216</Words>
  <Application>Microsoft Office PowerPoint</Application>
  <PresentationFormat>On-screen Show (4:3)</PresentationFormat>
  <Paragraphs>410</Paragraphs>
  <Slides>51</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ＭＳ Ｐゴシック</vt:lpstr>
      <vt:lpstr>Arial</vt:lpstr>
      <vt:lpstr>Calibri</vt:lpstr>
      <vt:lpstr>Courier New</vt:lpstr>
      <vt:lpstr>Times</vt:lpstr>
      <vt:lpstr>Tw Cen MT Condensed</vt:lpstr>
      <vt:lpstr>Wingdings</vt:lpstr>
      <vt:lpstr>1_BHB THEME</vt:lpstr>
      <vt:lpstr>BHB THEME</vt:lpstr>
      <vt:lpstr>Maternal &amp; Infant Health:  A Closer Look by Race/Ethnicity  Baltimore City 2013-2017</vt:lpstr>
      <vt:lpstr>Objectives of the Profile</vt:lpstr>
      <vt:lpstr> Racial Inequities: Behind the Data  </vt:lpstr>
      <vt:lpstr> It’s Not Race…</vt:lpstr>
      <vt:lpstr>It’s Not Poverty…</vt:lpstr>
      <vt:lpstr>It’s Racism.</vt:lpstr>
      <vt:lpstr>How Racism Impacts Health in Baltimore City: Hyper Racial Segregation</vt:lpstr>
      <vt:lpstr> </vt:lpstr>
      <vt:lpstr>Why Focus on Infant Mortality?</vt:lpstr>
      <vt:lpstr>Data Source: Linked Birth &amp; Death Records</vt:lpstr>
      <vt:lpstr>Definitions</vt:lpstr>
      <vt:lpstr>PowerPoint Presentation</vt:lpstr>
      <vt:lpstr>Baltimore City</vt:lpstr>
      <vt:lpstr>Infant Mortality Rates:  USA, Maryland, Baltimore City (2017)  &amp; Healthy People 2020 Goal </vt:lpstr>
      <vt:lpstr>Infant Mortality Rates Over Time  Baltimore City &amp; Maryland  2007-2017</vt:lpstr>
      <vt:lpstr>Baltimore City: 2009 v. 2017</vt:lpstr>
      <vt:lpstr> Leading Causes of Infant Mortality: United States vs. Baltimore City</vt:lpstr>
      <vt:lpstr> Leading Causes of Infant Mortality, Baltimore City, 2013-2017</vt:lpstr>
      <vt:lpstr> Baltimore City Sleep-Related Infant Deaths 2008-2018  </vt:lpstr>
      <vt:lpstr>PowerPoint Presentation</vt:lpstr>
      <vt:lpstr>Race/Ethnicity by Outcome 2013-2017 </vt:lpstr>
      <vt:lpstr>Infant Mortality by Sex 2013-2017  </vt:lpstr>
      <vt:lpstr>Percent of Live Births and Infant Deaths by Gestational Age:  NH Black Infants 2013-2017</vt:lpstr>
      <vt:lpstr>Percent of Live Births and Infant Deaths by Gestational Age:  Hispanic/Latinx Infants 2013-2017</vt:lpstr>
      <vt:lpstr>Percent of Live Births and Infant Deaths by Gestational Age:  NH White Infants 2013-2017</vt:lpstr>
      <vt:lpstr>Gestational Age and Infant Mortality by Race/Ethnicity 2013-2017 </vt:lpstr>
      <vt:lpstr>Percent of Live Births and Infant Deaths by Birth Weight:  NH Black Infants 2013-2017</vt:lpstr>
      <vt:lpstr>Percent of Live Births and Infant Deaths by Birth Weight:  Hispanic/Latinx Infants 2013-2017</vt:lpstr>
      <vt:lpstr>Percent of Live Births and Infant Deaths by Birth Weight:  NH White Infants 2013-2017</vt:lpstr>
      <vt:lpstr>Birth Weight and Infant Mortality by Race/Ethnicity 2013-2017 </vt:lpstr>
      <vt:lpstr>PowerPoint Presentation</vt:lpstr>
      <vt:lpstr>Infant Mortality Rate by  Maternal Age Categories 2013-2017</vt:lpstr>
      <vt:lpstr>Infant Mortality Rate by  Maternal Education 2013-2017</vt:lpstr>
      <vt:lpstr>Infant Mortality Rate by  Marital Status 2013-2017</vt:lpstr>
      <vt:lpstr>Infant Mortality Rate by  Insurance Type 2013-2017</vt:lpstr>
      <vt:lpstr>PowerPoint Presentation</vt:lpstr>
      <vt:lpstr>Infant Mortality Rate by  Birth Spacing: Birth to Conception 2013-2017</vt:lpstr>
      <vt:lpstr>Infant Mortality Rate by Birth Spacing: Birth to Conception (≤18mths Inadequate) 2013-2017</vt:lpstr>
      <vt:lpstr>Infant Mortality Rate by  Prenatal Care Access 2013-2017</vt:lpstr>
      <vt:lpstr>Infant Mortality Rate by  Prenatal Care Entry 2013-2017</vt:lpstr>
      <vt:lpstr>Infant Mortality Rate by  Teen Birth 2013-2017</vt:lpstr>
      <vt:lpstr>Infant Mortality Rate by  Teen Birth, Multiple Births 2013-2017</vt:lpstr>
      <vt:lpstr>Infant Mortality Rate by  Body Mass Index 2013-2017</vt:lpstr>
      <vt:lpstr>Infant Mortality Rate by  Chronic Hypertension 2013-2017</vt:lpstr>
      <vt:lpstr>Infant Mortality Rate by  Reported Smoking During Pregnancy 2013-2017</vt:lpstr>
      <vt:lpstr>PowerPoint Presentation</vt:lpstr>
      <vt:lpstr>Summary By Race: Gestational Age</vt:lpstr>
      <vt:lpstr>Summary By Race: Birth Weight</vt:lpstr>
      <vt:lpstr>Summary By Race:  Maternal Characteristics</vt:lpstr>
      <vt:lpstr>Summary By Race:  Pregnancy Characteristics</vt:lpstr>
      <vt:lpstr>Summary By Race: Overall</vt:lpstr>
    </vt:vector>
  </TitlesOfParts>
  <Company>City of Baltimore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Profile of Maternal &amp; Infant Characteristics by Race:  Baltimore City 2011-2015</dc:title>
  <dc:creator>Goins, Jana</dc:creator>
  <cp:lastModifiedBy>Goins, Jana (BCHD)</cp:lastModifiedBy>
  <cp:revision>389</cp:revision>
  <dcterms:created xsi:type="dcterms:W3CDTF">2017-07-02T18:44:35Z</dcterms:created>
  <dcterms:modified xsi:type="dcterms:W3CDTF">2022-05-31T19:34:05Z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0x010100F3628C89EB83DC4DBFBA169A6F9ED29D</vt:lpwstr>
  </property>
</Properties>
</file>